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7" r:id="rId3"/>
    <p:sldId id="257" r:id="rId4"/>
    <p:sldId id="258" r:id="rId5"/>
    <p:sldId id="272" r:id="rId6"/>
    <p:sldId id="259" r:id="rId7"/>
    <p:sldId id="274" r:id="rId8"/>
    <p:sldId id="260" r:id="rId9"/>
    <p:sldId id="276" r:id="rId10"/>
    <p:sldId id="270" r:id="rId11"/>
    <p:sldId id="262" r:id="rId12"/>
    <p:sldId id="302" r:id="rId13"/>
    <p:sldId id="305" r:id="rId14"/>
    <p:sldId id="281" r:id="rId15"/>
    <p:sldId id="280" r:id="rId16"/>
    <p:sldId id="289" r:id="rId17"/>
    <p:sldId id="303" r:id="rId18"/>
    <p:sldId id="277" r:id="rId19"/>
    <p:sldId id="309" r:id="rId20"/>
    <p:sldId id="308" r:id="rId21"/>
    <p:sldId id="284" r:id="rId22"/>
    <p:sldId id="291" r:id="rId23"/>
    <p:sldId id="292" r:id="rId24"/>
    <p:sldId id="294" r:id="rId25"/>
    <p:sldId id="296" r:id="rId26"/>
    <p:sldId id="297" r:id="rId27"/>
    <p:sldId id="299" r:id="rId28"/>
    <p:sldId id="310" r:id="rId29"/>
    <p:sldId id="300" r:id="rId30"/>
    <p:sldId id="288" r:id="rId31"/>
    <p:sldId id="282"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3" autoAdjust="0"/>
  </p:normalViewPr>
  <p:slideViewPr>
    <p:cSldViewPr>
      <p:cViewPr varScale="1">
        <p:scale>
          <a:sx n="49" d="100"/>
          <a:sy n="49" d="100"/>
        </p:scale>
        <p:origin x="-109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37E13023-3BC3-4868-A31F-7C128BC907CC}" type="datetimeFigureOut">
              <a:rPr lang="en-US" smtClean="0"/>
              <a:t>10/23/2015</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51117D83-3A72-4CFB-9645-343EB403EE5D}" type="slidenum">
              <a:rPr lang="en-US" smtClean="0"/>
              <a:t>‹#›</a:t>
            </a:fld>
            <a:endParaRPr lang="en-US"/>
          </a:p>
        </p:txBody>
      </p:sp>
    </p:spTree>
    <p:extLst>
      <p:ext uri="{BB962C8B-B14F-4D97-AF65-F5344CB8AC3E}">
        <p14:creationId xmlns:p14="http://schemas.microsoft.com/office/powerpoint/2010/main" val="2563642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1"/>
            <a:ext cx="2972421" cy="466725"/>
          </a:xfrm>
          <a:prstGeom prst="rect">
            <a:avLst/>
          </a:prstGeom>
        </p:spPr>
        <p:txBody>
          <a:bodyPr vert="horz" lIns="91440" tIns="45720" rIns="91440" bIns="45720" rtlCol="0"/>
          <a:lstStyle>
            <a:lvl1pPr algn="r">
              <a:defRPr sz="1200"/>
            </a:lvl1pPr>
          </a:lstStyle>
          <a:p>
            <a:fld id="{05C52553-0717-4AE0-91EC-D7EAB7A9A3E6}" type="datetimeFigureOut">
              <a:rPr lang="en-US" smtClean="0"/>
              <a:t>10/23/2015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575"/>
            <a:ext cx="5485158"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6725"/>
          </a:xfrm>
          <a:prstGeom prst="rect">
            <a:avLst/>
          </a:prstGeom>
        </p:spPr>
        <p:txBody>
          <a:bodyPr vert="horz" lIns="91440" tIns="45720" rIns="91440" bIns="45720" rtlCol="0" anchor="b"/>
          <a:lstStyle>
            <a:lvl1pPr algn="r">
              <a:defRPr sz="1200"/>
            </a:lvl1pPr>
          </a:lstStyle>
          <a:p>
            <a:fld id="{38AEB845-4952-485E-B17E-098D7762A750}" type="slidenum">
              <a:rPr lang="en-US" smtClean="0"/>
              <a:t>‹#›</a:t>
            </a:fld>
            <a:endParaRPr lang="en-US"/>
          </a:p>
        </p:txBody>
      </p:sp>
    </p:spTree>
    <p:extLst>
      <p:ext uri="{BB962C8B-B14F-4D97-AF65-F5344CB8AC3E}">
        <p14:creationId xmlns:p14="http://schemas.microsoft.com/office/powerpoint/2010/main" val="71064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2A30710F-806B-4FAC-BC11-1A9166B70E9E}" type="slidenum">
              <a:rPr lang="en-US" altLang="en-US" sz="1200"/>
              <a:pPr/>
              <a:t>23</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0357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C2AB4444-3208-41F4-9880-A7CC3F8D636E}" type="slidenum">
              <a:rPr lang="en-US" altLang="en-US" sz="1200"/>
              <a:pPr/>
              <a:t>24</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7016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CAECDA1E-1C42-4102-BF5B-B986D3942271}" type="slidenum">
              <a:rPr lang="en-US" altLang="en-US" sz="1200"/>
              <a:pPr/>
              <a:t>25</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78057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B9C9F550-6A40-4046-84F3-253CD01B488F}" type="slidenum">
              <a:rPr lang="en-US" altLang="en-US" sz="1200"/>
              <a:pPr/>
              <a:t>26</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3587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9FB5B88-4E58-4F4A-AB56-D95C0F06C6C8}" type="slidenum">
              <a:rPr lang="en-US" altLang="en-US" sz="1200"/>
              <a:pPr/>
              <a:t>27</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8578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B710626-C0B0-4EEB-8B22-5E6728D79287}" type="slidenum">
              <a:rPr lang="en-US" altLang="en-US" sz="1200"/>
              <a:pPr/>
              <a:t>29</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9690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3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628827" y="365125"/>
            <a:ext cx="7886347"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2539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3DA1BB-91C6-40DF-BC64-6945D95D836B}"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5262-FA85-4F40-A1D1-9C08E7A95C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DA1BB-91C6-40DF-BC64-6945D95D836B}" type="datetimeFigureOut">
              <a:rPr lang="en-US" smtClean="0"/>
              <a:pPr/>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C5262-FA85-4F40-A1D1-9C08E7A95C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Logo.BMP"/>
          <p:cNvPicPr>
            <a:picLocks noChangeAspect="1"/>
          </p:cNvPicPr>
          <p:nvPr/>
        </p:nvPicPr>
        <p:blipFill>
          <a:blip r:embed="rId2" cstate="print"/>
          <a:stretch>
            <a:fillRect/>
          </a:stretch>
        </p:blipFill>
        <p:spPr>
          <a:xfrm>
            <a:off x="4038600" y="5105400"/>
            <a:ext cx="1371600" cy="1371600"/>
          </a:xfrm>
          <a:prstGeom prst="rect">
            <a:avLst/>
          </a:prstGeom>
        </p:spPr>
      </p:pic>
      <p:pic>
        <p:nvPicPr>
          <p:cNvPr id="5" name="Picture 4" descr="New Black  White logo.jpg"/>
          <p:cNvPicPr>
            <a:picLocks noChangeAspect="1"/>
          </p:cNvPicPr>
          <p:nvPr/>
        </p:nvPicPr>
        <p:blipFill>
          <a:blip r:embed="rId3" cstate="print">
            <a:clrChange>
              <a:clrFrom>
                <a:srgbClr val="FFFFFF"/>
              </a:clrFrom>
              <a:clrTo>
                <a:srgbClr val="FFFFFF">
                  <a:alpha val="0"/>
                </a:srgbClr>
              </a:clrTo>
            </a:clrChange>
            <a:lum bright="77000" contrast="-68000"/>
          </a:blip>
          <a:stretch>
            <a:fillRect/>
          </a:stretch>
        </p:blipFill>
        <p:spPr>
          <a:xfrm>
            <a:off x="2819400" y="1524000"/>
            <a:ext cx="3505200" cy="3505200"/>
          </a:xfrm>
          <a:prstGeom prst="rect">
            <a:avLst/>
          </a:prstGeom>
        </p:spPr>
      </p:pic>
      <p:sp>
        <p:nvSpPr>
          <p:cNvPr id="2" name="Title 1"/>
          <p:cNvSpPr>
            <a:spLocks noGrp="1"/>
          </p:cNvSpPr>
          <p:nvPr>
            <p:ph type="ctrTitle"/>
          </p:nvPr>
        </p:nvSpPr>
        <p:spPr>
          <a:xfrm>
            <a:off x="381000" y="990600"/>
            <a:ext cx="8382000" cy="1851025"/>
          </a:xfrm>
        </p:spPr>
        <p:txBody>
          <a:bodyPr>
            <a:normAutofit fontScale="90000"/>
          </a:bodyPr>
          <a:lstStyle/>
          <a:p>
            <a:r>
              <a:rPr lang="en-US" sz="7200" b="1" dirty="0" smtClean="0">
                <a:solidFill>
                  <a:schemeClr val="accent6">
                    <a:lumMod val="75000"/>
                  </a:schemeClr>
                </a:solidFill>
              </a:rPr>
              <a:t>Lead-Based Paint Hazard Control</a:t>
            </a:r>
            <a:endParaRPr lang="en-US" sz="7200" b="1" dirty="0">
              <a:solidFill>
                <a:schemeClr val="accent6">
                  <a:lumMod val="75000"/>
                </a:schemeClr>
              </a:solidFill>
            </a:endParaRPr>
          </a:p>
        </p:txBody>
      </p:sp>
      <p:sp>
        <p:nvSpPr>
          <p:cNvPr id="3" name="Subtitle 2"/>
          <p:cNvSpPr>
            <a:spLocks noGrp="1"/>
          </p:cNvSpPr>
          <p:nvPr>
            <p:ph type="subTitle" idx="1"/>
          </p:nvPr>
        </p:nvSpPr>
        <p:spPr>
          <a:xfrm>
            <a:off x="1143000" y="2819400"/>
            <a:ext cx="7162800" cy="1752600"/>
          </a:xfrm>
        </p:spPr>
        <p:txBody>
          <a:bodyPr>
            <a:normAutofit fontScale="92500"/>
          </a:bodyPr>
          <a:lstStyle/>
          <a:p>
            <a:r>
              <a:rPr lang="en-US" b="1" dirty="0" smtClean="0">
                <a:solidFill>
                  <a:schemeClr val="tx1"/>
                </a:solidFill>
              </a:rPr>
              <a:t>Madison County Community Development</a:t>
            </a:r>
          </a:p>
          <a:p>
            <a:r>
              <a:rPr lang="en-US" sz="2400" dirty="0" smtClean="0">
                <a:solidFill>
                  <a:schemeClr val="tx1"/>
                </a:solidFill>
              </a:rPr>
              <a:t>Alan Dunstan, Madison County Board Chairman</a:t>
            </a:r>
          </a:p>
          <a:p>
            <a:r>
              <a:rPr lang="en-US" sz="2400" dirty="0" smtClean="0">
                <a:solidFill>
                  <a:schemeClr val="tx1"/>
                </a:solidFill>
              </a:rPr>
              <a:t>Frank Miles, Administrator</a:t>
            </a:r>
            <a:endParaRPr lang="en-US" sz="2400"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7" name="Content Placeholder 6"/>
          <p:cNvSpPr>
            <a:spLocks noGrp="1"/>
          </p:cNvSpPr>
          <p:nvPr>
            <p:ph idx="1"/>
          </p:nvPr>
        </p:nvSpPr>
        <p:spPr/>
        <p:txBody>
          <a:bodyPr/>
          <a:lstStyle/>
          <a:p>
            <a:r>
              <a:rPr lang="en-US" altLang="en-US" dirty="0"/>
              <a:t>Owner of rental units may not evict tenant without legal cause for 12 months after the final inspection.</a:t>
            </a:r>
          </a:p>
          <a:p>
            <a:r>
              <a:rPr lang="en-US" altLang="en-US" dirty="0"/>
              <a:t>If the current tenant moves out, the owner must agree to:</a:t>
            </a:r>
          </a:p>
          <a:p>
            <a:pPr lvl="1"/>
            <a:r>
              <a:rPr lang="en-US" altLang="en-US" dirty="0"/>
              <a:t>Rent to low-income tenants for 3 years after lead hazard control work is </a:t>
            </a:r>
            <a:r>
              <a:rPr lang="en-US" altLang="en-US" dirty="0" smtClean="0"/>
              <a:t>completed with </a:t>
            </a:r>
            <a:r>
              <a:rPr lang="en-US" altLang="en-US" dirty="0"/>
              <a:t>priority given </a:t>
            </a:r>
            <a:r>
              <a:rPr lang="en-US" altLang="en-US" dirty="0" smtClean="0"/>
              <a:t>to families </a:t>
            </a:r>
            <a:r>
              <a:rPr lang="en-US" altLang="en-US" dirty="0"/>
              <a:t>with children </a:t>
            </a:r>
            <a:r>
              <a:rPr lang="en-US" altLang="en-US" dirty="0" smtClean="0"/>
              <a:t>under the age 6.</a:t>
            </a:r>
            <a:endParaRPr lang="en-US" dirty="0"/>
          </a:p>
        </p:txBody>
      </p:sp>
      <p:sp>
        <p:nvSpPr>
          <p:cNvPr id="10" name="Title 1"/>
          <p:cNvSpPr>
            <a:spLocks noGrp="1"/>
          </p:cNvSpPr>
          <p:nvPr>
            <p:ph type="title"/>
          </p:nvPr>
        </p:nvSpPr>
        <p:spPr>
          <a:xfrm>
            <a:off x="2438400" y="274638"/>
            <a:ext cx="6248400" cy="1143000"/>
          </a:xfrm>
        </p:spPr>
        <p:txBody>
          <a:bodyPr/>
          <a:lstStyle/>
          <a:p>
            <a:pPr algn="l"/>
            <a:r>
              <a:rPr lang="en-US" altLang="en-US" dirty="0">
                <a:solidFill>
                  <a:srgbClr val="0033CC"/>
                </a:solidFill>
              </a:rPr>
              <a:t>Landlord Requirements </a:t>
            </a:r>
            <a:endParaRPr lang="en-US" dirty="0">
              <a:solidFill>
                <a:srgbClr val="0033CC"/>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10" name="Content Placeholder 9"/>
          <p:cNvSpPr>
            <a:spLocks noGrp="1"/>
          </p:cNvSpPr>
          <p:nvPr>
            <p:ph idx="1"/>
          </p:nvPr>
        </p:nvSpPr>
        <p:spPr/>
        <p:txBody>
          <a:bodyPr>
            <a:normAutofit/>
          </a:bodyPr>
          <a:lstStyle/>
          <a:p>
            <a:pPr>
              <a:lnSpc>
                <a:spcPct val="80000"/>
              </a:lnSpc>
            </a:pPr>
            <a:endParaRPr lang="en-US" altLang="en-US" sz="2000" dirty="0" smtClean="0"/>
          </a:p>
          <a:p>
            <a:pPr>
              <a:lnSpc>
                <a:spcPct val="80000"/>
              </a:lnSpc>
            </a:pPr>
            <a:r>
              <a:rPr lang="en-US" altLang="en-US" dirty="0" smtClean="0"/>
              <a:t>Occupant </a:t>
            </a:r>
            <a:r>
              <a:rPr lang="en-US" altLang="en-US" dirty="0"/>
              <a:t>applies at MCCD’s office in Edwardsville</a:t>
            </a:r>
          </a:p>
          <a:p>
            <a:pPr>
              <a:lnSpc>
                <a:spcPct val="80000"/>
              </a:lnSpc>
            </a:pPr>
            <a:r>
              <a:rPr lang="en-US" altLang="en-US" dirty="0"/>
              <a:t>After eligibility is determined, a Lead Inspection Risk Assessment is conducted which determines the lead based paint hazards on each unit.</a:t>
            </a:r>
          </a:p>
          <a:p>
            <a:pPr>
              <a:lnSpc>
                <a:spcPct val="80000"/>
              </a:lnSpc>
            </a:pPr>
            <a:r>
              <a:rPr lang="en-US" altLang="en-US" dirty="0"/>
              <a:t>Work specifications are generated from that report.</a:t>
            </a:r>
          </a:p>
          <a:p>
            <a:endParaRPr lang="en-US" dirty="0" smtClean="0"/>
          </a:p>
          <a:p>
            <a:endParaRPr lang="en-US" dirty="0"/>
          </a:p>
          <a:p>
            <a:endParaRPr lang="en-US" dirty="0" smtClean="0"/>
          </a:p>
          <a:p>
            <a:endParaRPr lang="en-US" dirty="0"/>
          </a:p>
          <a:p>
            <a:endParaRPr lang="en-US" dirty="0" smtClean="0"/>
          </a:p>
          <a:p>
            <a:endParaRPr lang="en-US" dirty="0"/>
          </a:p>
        </p:txBody>
      </p:sp>
      <p:sp>
        <p:nvSpPr>
          <p:cNvPr id="11" name="Title 1"/>
          <p:cNvSpPr>
            <a:spLocks noGrp="1"/>
          </p:cNvSpPr>
          <p:nvPr>
            <p:ph type="title"/>
          </p:nvPr>
        </p:nvSpPr>
        <p:spPr>
          <a:xfrm>
            <a:off x="2438400" y="274638"/>
            <a:ext cx="6248400" cy="1143000"/>
          </a:xfrm>
        </p:spPr>
        <p:txBody>
          <a:bodyPr/>
          <a:lstStyle/>
          <a:p>
            <a:pPr algn="l"/>
            <a:r>
              <a:rPr lang="en-US" altLang="en-US" dirty="0">
                <a:solidFill>
                  <a:srgbClr val="0033CC"/>
                </a:solidFill>
              </a:rPr>
              <a:t>Program Process</a:t>
            </a:r>
            <a:endParaRPr lang="en-US" dirty="0">
              <a:solidFill>
                <a:srgbClr val="0033CC"/>
              </a:solidFill>
            </a:endParaRPr>
          </a:p>
        </p:txBody>
      </p:sp>
      <p:pic>
        <p:nvPicPr>
          <p:cNvPr id="12" name="Picture 11" descr="New Logo.BMP"/>
          <p:cNvPicPr>
            <a:picLocks noChangeAspect="1"/>
          </p:cNvPicPr>
          <p:nvPr/>
        </p:nvPicPr>
        <p:blipFill>
          <a:blip r:embed="rId3" cstate="print"/>
          <a:stretch>
            <a:fillRect/>
          </a:stretch>
        </p:blipFill>
        <p:spPr>
          <a:xfrm>
            <a:off x="990600" y="228600"/>
            <a:ext cx="1219200" cy="1219200"/>
          </a:xfrm>
          <a:prstGeom prst="rect">
            <a:avLst/>
          </a:prstGeo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10" name="Content Placeholder 9"/>
          <p:cNvSpPr>
            <a:spLocks noGrp="1"/>
          </p:cNvSpPr>
          <p:nvPr>
            <p:ph idx="1"/>
          </p:nvPr>
        </p:nvSpPr>
        <p:spPr/>
        <p:txBody>
          <a:bodyPr>
            <a:normAutofit/>
          </a:bodyPr>
          <a:lstStyle/>
          <a:p>
            <a:pPr>
              <a:lnSpc>
                <a:spcPct val="80000"/>
              </a:lnSpc>
            </a:pPr>
            <a:endParaRPr lang="en-US" altLang="en-US" sz="1600" dirty="0" smtClean="0"/>
          </a:p>
          <a:p>
            <a:pPr>
              <a:lnSpc>
                <a:spcPct val="80000"/>
              </a:lnSpc>
            </a:pPr>
            <a:r>
              <a:rPr lang="en-US" altLang="en-US" dirty="0" smtClean="0"/>
              <a:t>Job </a:t>
            </a:r>
            <a:r>
              <a:rPr lang="en-US" altLang="en-US" dirty="0"/>
              <a:t>is given to a lead licensed contractor to perform lead hazard control activities</a:t>
            </a:r>
            <a:r>
              <a:rPr lang="en-US" altLang="en-US" dirty="0" smtClean="0"/>
              <a:t>.</a:t>
            </a:r>
          </a:p>
          <a:p>
            <a:pPr>
              <a:lnSpc>
                <a:spcPct val="80000"/>
              </a:lnSpc>
            </a:pPr>
            <a:r>
              <a:rPr lang="en-US" altLang="en-US" dirty="0" smtClean="0"/>
              <a:t>The contractor calls for a clearance once the job is complete.</a:t>
            </a:r>
            <a:endParaRPr lang="en-US" altLang="en-US" dirty="0"/>
          </a:p>
          <a:p>
            <a:pPr>
              <a:lnSpc>
                <a:spcPct val="80000"/>
              </a:lnSpc>
            </a:pPr>
            <a:r>
              <a:rPr lang="en-US" altLang="en-US" dirty="0"/>
              <a:t>A final inspection is conducted </a:t>
            </a:r>
            <a:r>
              <a:rPr lang="en-US" altLang="en-US" dirty="0" smtClean="0"/>
              <a:t>by one of Madison County Community Development’s inspector to </a:t>
            </a:r>
            <a:r>
              <a:rPr lang="en-US" altLang="en-US" dirty="0"/>
              <a:t>ensure </a:t>
            </a:r>
            <a:r>
              <a:rPr lang="en-US" altLang="en-US" dirty="0" smtClean="0"/>
              <a:t>completion and quality </a:t>
            </a:r>
            <a:r>
              <a:rPr lang="en-US" altLang="en-US" dirty="0"/>
              <a:t>of work.</a:t>
            </a:r>
          </a:p>
          <a:p>
            <a:endParaRPr lang="en-US" dirty="0" smtClean="0"/>
          </a:p>
          <a:p>
            <a:endParaRPr lang="en-US" dirty="0"/>
          </a:p>
          <a:p>
            <a:endParaRPr lang="en-US" dirty="0" smtClean="0"/>
          </a:p>
          <a:p>
            <a:endParaRPr lang="en-US" dirty="0"/>
          </a:p>
          <a:p>
            <a:endParaRPr lang="en-US" dirty="0" smtClean="0"/>
          </a:p>
          <a:p>
            <a:endParaRPr lang="en-US" dirty="0"/>
          </a:p>
        </p:txBody>
      </p:sp>
      <p:sp>
        <p:nvSpPr>
          <p:cNvPr id="11" name="Title 1"/>
          <p:cNvSpPr>
            <a:spLocks noGrp="1"/>
          </p:cNvSpPr>
          <p:nvPr>
            <p:ph type="title"/>
          </p:nvPr>
        </p:nvSpPr>
        <p:spPr>
          <a:xfrm>
            <a:off x="2438400" y="274638"/>
            <a:ext cx="6248400" cy="1143000"/>
          </a:xfrm>
        </p:spPr>
        <p:txBody>
          <a:bodyPr>
            <a:normAutofit fontScale="90000"/>
          </a:bodyPr>
          <a:lstStyle/>
          <a:p>
            <a:pPr algn="l"/>
            <a:r>
              <a:rPr lang="en-US" altLang="en-US" dirty="0">
                <a:solidFill>
                  <a:srgbClr val="0033CC"/>
                </a:solidFill>
              </a:rPr>
              <a:t>Program </a:t>
            </a:r>
            <a:r>
              <a:rPr lang="en-US" altLang="en-US" dirty="0" smtClean="0">
                <a:solidFill>
                  <a:srgbClr val="0033CC"/>
                </a:solidFill>
              </a:rPr>
              <a:t>Process continued…</a:t>
            </a:r>
            <a:endParaRPr lang="en-US" dirty="0">
              <a:solidFill>
                <a:srgbClr val="0033CC"/>
              </a:solidFill>
            </a:endParaRPr>
          </a:p>
        </p:txBody>
      </p:sp>
      <p:pic>
        <p:nvPicPr>
          <p:cNvPr id="12" name="Picture 11" descr="New Logo.BMP"/>
          <p:cNvPicPr>
            <a:picLocks noChangeAspect="1"/>
          </p:cNvPicPr>
          <p:nvPr/>
        </p:nvPicPr>
        <p:blipFill>
          <a:blip r:embed="rId3"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180423812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10" name="Content Placeholder 9"/>
          <p:cNvSpPr>
            <a:spLocks noGrp="1"/>
          </p:cNvSpPr>
          <p:nvPr>
            <p:ph idx="1"/>
          </p:nvPr>
        </p:nvSpPr>
        <p:spPr>
          <a:xfrm>
            <a:off x="1219200" y="1630363"/>
            <a:ext cx="6172200" cy="4237038"/>
          </a:xfrm>
        </p:spPr>
        <p:txBody>
          <a:bodyPr>
            <a:normAutofit/>
          </a:bodyPr>
          <a:lstStyle/>
          <a:p>
            <a:pPr>
              <a:lnSpc>
                <a:spcPct val="80000"/>
              </a:lnSpc>
            </a:pPr>
            <a:endParaRPr lang="en-US" altLang="en-US" sz="1600" dirty="0" smtClean="0"/>
          </a:p>
          <a:p>
            <a:pPr marL="0" indent="0">
              <a:lnSpc>
                <a:spcPct val="80000"/>
              </a:lnSpc>
              <a:buNone/>
            </a:pPr>
            <a:r>
              <a:rPr lang="en-US" altLang="en-US" dirty="0" smtClean="0"/>
              <a:t>Replacement of:</a:t>
            </a:r>
          </a:p>
          <a:p>
            <a:pPr>
              <a:lnSpc>
                <a:spcPct val="80000"/>
              </a:lnSpc>
            </a:pPr>
            <a:r>
              <a:rPr lang="en-US" altLang="en-US" dirty="0" smtClean="0"/>
              <a:t>Windows</a:t>
            </a:r>
            <a:endParaRPr lang="en-US" altLang="en-US" dirty="0"/>
          </a:p>
          <a:p>
            <a:pPr>
              <a:lnSpc>
                <a:spcPct val="80000"/>
              </a:lnSpc>
            </a:pPr>
            <a:r>
              <a:rPr lang="en-US" altLang="en-US" dirty="0" smtClean="0"/>
              <a:t>Doors</a:t>
            </a:r>
          </a:p>
          <a:p>
            <a:pPr>
              <a:lnSpc>
                <a:spcPct val="80000"/>
              </a:lnSpc>
            </a:pPr>
            <a:r>
              <a:rPr lang="en-US" altLang="en-US" dirty="0" smtClean="0"/>
              <a:t>Soffit &amp; Fascia</a:t>
            </a:r>
          </a:p>
          <a:p>
            <a:pPr>
              <a:lnSpc>
                <a:spcPct val="80000"/>
              </a:lnSpc>
            </a:pPr>
            <a:r>
              <a:rPr lang="en-US" altLang="en-US" dirty="0" smtClean="0"/>
              <a:t>Siding</a:t>
            </a:r>
          </a:p>
          <a:p>
            <a:pPr>
              <a:lnSpc>
                <a:spcPct val="80000"/>
              </a:lnSpc>
            </a:pPr>
            <a:r>
              <a:rPr lang="en-US" altLang="en-US" dirty="0" smtClean="0"/>
              <a:t>Porch Areas</a:t>
            </a:r>
            <a:endParaRPr lang="en-US" alt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1" name="Title 1"/>
          <p:cNvSpPr>
            <a:spLocks noGrp="1"/>
          </p:cNvSpPr>
          <p:nvPr>
            <p:ph type="title"/>
          </p:nvPr>
        </p:nvSpPr>
        <p:spPr>
          <a:xfrm>
            <a:off x="2438400" y="274638"/>
            <a:ext cx="6248400" cy="1143000"/>
          </a:xfrm>
        </p:spPr>
        <p:txBody>
          <a:bodyPr>
            <a:normAutofit fontScale="90000"/>
          </a:bodyPr>
          <a:lstStyle/>
          <a:p>
            <a:pPr algn="l"/>
            <a:r>
              <a:rPr lang="en-US" dirty="0" smtClean="0">
                <a:solidFill>
                  <a:srgbClr val="0033CC"/>
                </a:solidFill>
              </a:rPr>
              <a:t>Typical Lead Hazard</a:t>
            </a:r>
            <a:br>
              <a:rPr lang="en-US" dirty="0" smtClean="0">
                <a:solidFill>
                  <a:srgbClr val="0033CC"/>
                </a:solidFill>
              </a:rPr>
            </a:br>
            <a:r>
              <a:rPr lang="en-US" dirty="0" smtClean="0">
                <a:solidFill>
                  <a:srgbClr val="0033CC"/>
                </a:solidFill>
              </a:rPr>
              <a:t>Control Activities:</a:t>
            </a:r>
            <a:endParaRPr lang="en-US" dirty="0">
              <a:solidFill>
                <a:srgbClr val="0033CC"/>
              </a:solidFill>
            </a:endParaRPr>
          </a:p>
        </p:txBody>
      </p:sp>
      <p:pic>
        <p:nvPicPr>
          <p:cNvPr id="12" name="Picture 11" descr="New Logo.BMP"/>
          <p:cNvPicPr>
            <a:picLocks noChangeAspect="1"/>
          </p:cNvPicPr>
          <p:nvPr/>
        </p:nvPicPr>
        <p:blipFill>
          <a:blip r:embed="rId3"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372321583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8" name="Content Placeholder 7"/>
          <p:cNvSpPr>
            <a:spLocks noGrp="1"/>
          </p:cNvSpPr>
          <p:nvPr>
            <p:ph idx="1"/>
          </p:nvPr>
        </p:nvSpPr>
        <p:spPr/>
        <p:txBody>
          <a:bodyPr/>
          <a:lstStyle/>
          <a:p>
            <a:r>
              <a:rPr lang="en-US" altLang="en-US" dirty="0"/>
              <a:t>Renovators / Contractors must give </a:t>
            </a:r>
            <a:r>
              <a:rPr lang="en-US" altLang="en-US" b="1" dirty="0"/>
              <a:t>The Lead-Safe Certified Guide To Renovate Right </a:t>
            </a:r>
            <a:r>
              <a:rPr lang="en-US" altLang="en-US" dirty="0"/>
              <a:t>pamphlet to homeowners and tenants before starting work. The homeowner is required to sign off indicating the renovator provided the pamphlet.</a:t>
            </a:r>
          </a:p>
        </p:txBody>
      </p:sp>
      <p:sp>
        <p:nvSpPr>
          <p:cNvPr id="10" name="Title 1"/>
          <p:cNvSpPr>
            <a:spLocks noGrp="1"/>
          </p:cNvSpPr>
          <p:nvPr>
            <p:ph type="title"/>
          </p:nvPr>
        </p:nvSpPr>
        <p:spPr>
          <a:xfrm>
            <a:off x="2438400" y="274638"/>
            <a:ext cx="6248400" cy="1143000"/>
          </a:xfrm>
        </p:spPr>
        <p:txBody>
          <a:bodyPr/>
          <a:lstStyle/>
          <a:p>
            <a:pPr algn="l"/>
            <a:r>
              <a:rPr lang="en-US" altLang="en-US" dirty="0">
                <a:solidFill>
                  <a:srgbClr val="0033CC"/>
                </a:solidFill>
              </a:rPr>
              <a:t>EPA Requires</a:t>
            </a:r>
            <a:endParaRPr lang="en-US" dirty="0">
              <a:solidFill>
                <a:srgbClr val="0033CC"/>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17203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8" name="Content Placeholder 7"/>
          <p:cNvSpPr>
            <a:spLocks noGrp="1"/>
          </p:cNvSpPr>
          <p:nvPr>
            <p:ph idx="1"/>
          </p:nvPr>
        </p:nvSpPr>
        <p:spPr/>
        <p:txBody>
          <a:bodyPr/>
          <a:lstStyle/>
          <a:p>
            <a:r>
              <a:rPr lang="en-US" altLang="en-US" dirty="0"/>
              <a:t>National Lead Clearing House</a:t>
            </a:r>
          </a:p>
          <a:p>
            <a:pPr lvl="1"/>
            <a:r>
              <a:rPr lang="en-US" altLang="en-US" dirty="0"/>
              <a:t> 1-800-424-LEAD (5323)</a:t>
            </a:r>
          </a:p>
          <a:p>
            <a:endParaRPr lang="en-US" altLang="en-US" dirty="0"/>
          </a:p>
          <a:p>
            <a:r>
              <a:rPr lang="en-US" altLang="en-US" dirty="0"/>
              <a:t>USEPA’s Website</a:t>
            </a:r>
          </a:p>
          <a:p>
            <a:pPr lvl="1"/>
            <a:r>
              <a:rPr lang="en-US" altLang="en-US" dirty="0"/>
              <a:t>http://www.epa.gov/lead</a:t>
            </a:r>
          </a:p>
          <a:p>
            <a:pPr lvl="1">
              <a:buNone/>
            </a:pPr>
            <a:r>
              <a:rPr lang="en-US" altLang="en-US" dirty="0"/>
              <a:t> </a:t>
            </a:r>
          </a:p>
          <a:p>
            <a:endParaRPr lang="en-US" dirty="0"/>
          </a:p>
        </p:txBody>
      </p:sp>
      <p:sp>
        <p:nvSpPr>
          <p:cNvPr id="10" name="Title 1"/>
          <p:cNvSpPr>
            <a:spLocks noGrp="1"/>
          </p:cNvSpPr>
          <p:nvPr>
            <p:ph type="title"/>
          </p:nvPr>
        </p:nvSpPr>
        <p:spPr>
          <a:xfrm>
            <a:off x="2438400" y="228600"/>
            <a:ext cx="6248400" cy="1143000"/>
          </a:xfrm>
        </p:spPr>
        <p:txBody>
          <a:bodyPr>
            <a:normAutofit fontScale="90000"/>
          </a:bodyPr>
          <a:lstStyle/>
          <a:p>
            <a:pPr algn="l"/>
            <a:r>
              <a:rPr lang="en-US" altLang="en-US" dirty="0"/>
              <a:t>For More Information on these rules:</a:t>
            </a:r>
            <a:endParaRPr lang="en-US" dirty="0">
              <a:solidFill>
                <a:schemeClr val="accent5">
                  <a:lumMod val="75000"/>
                </a:schemeClr>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230881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590800" y="304800"/>
            <a:ext cx="6248400" cy="715962"/>
          </a:xfrm>
        </p:spPr>
        <p:txBody>
          <a:bodyPr>
            <a:noAutofit/>
          </a:bodyPr>
          <a:lstStyle/>
          <a:p>
            <a:pPr algn="l"/>
            <a:r>
              <a:rPr lang="en-US" dirty="0" smtClean="0">
                <a:solidFill>
                  <a:schemeClr val="accent5">
                    <a:lumMod val="75000"/>
                  </a:schemeClr>
                </a:solidFill>
              </a:rPr>
              <a:t>Windows</a:t>
            </a:r>
            <a:endParaRPr lang="en-US" dirty="0">
              <a:solidFill>
                <a:schemeClr val="accent5">
                  <a:lumMod val="75000"/>
                </a:schemeClr>
              </a:solidFill>
            </a:endParaRPr>
          </a:p>
        </p:txBody>
      </p:sp>
      <p:pic>
        <p:nvPicPr>
          <p:cNvPr id="11" name="Picture 10" descr="New Logo.BMP"/>
          <p:cNvPicPr>
            <a:picLocks noChangeAspect="1"/>
          </p:cNvPicPr>
          <p:nvPr/>
        </p:nvPicPr>
        <p:blipFill>
          <a:blip r:embed="rId2" cstate="print"/>
          <a:stretch>
            <a:fillRect/>
          </a:stretch>
        </p:blipFill>
        <p:spPr>
          <a:xfrm>
            <a:off x="990600" y="228600"/>
            <a:ext cx="1219200" cy="1219200"/>
          </a:xfrm>
          <a:prstGeom prst="rect">
            <a:avLst/>
          </a:prstGeom>
        </p:spPr>
      </p:pic>
      <p:sp>
        <p:nvSpPr>
          <p:cNvPr id="3" name="Rectangle 2"/>
          <p:cNvSpPr>
            <a:spLocks noChangeArrowheads="1"/>
          </p:cNvSpPr>
          <p:nvPr/>
        </p:nvSpPr>
        <p:spPr bwMode="auto">
          <a:xfrm>
            <a:off x="76200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IMGP21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2362200" cy="31537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MGP2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199" y="1828799"/>
            <a:ext cx="4408135" cy="330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331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chemeClr val="accent6">
                    <a:lumMod val="75000"/>
                  </a:schemeClr>
                </a:solidFill>
              </a:rPr>
              <a:t>Lead-Based Paint Containment</a:t>
            </a:r>
            <a:endParaRPr lang="en-US" sz="4000" dirty="0">
              <a:solidFill>
                <a:schemeClr val="accent6">
                  <a:lumMod val="7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5" name="Picture 4" descr="New Logo.BMP"/>
          <p:cNvPicPr>
            <a:picLocks noChangeAspect="1"/>
          </p:cNvPicPr>
          <p:nvPr/>
        </p:nvPicPr>
        <p:blipFill>
          <a:blip r:embed="rId3" cstate="print"/>
          <a:stretch>
            <a:fillRect/>
          </a:stretch>
        </p:blipFill>
        <p:spPr>
          <a:xfrm>
            <a:off x="533400" y="198438"/>
            <a:ext cx="1219200" cy="1219200"/>
          </a:xfrm>
          <a:prstGeom prst="rect">
            <a:avLst/>
          </a:prstGeom>
        </p:spPr>
      </p:pic>
    </p:spTree>
    <p:extLst>
      <p:ext uri="{BB962C8B-B14F-4D97-AF65-F5344CB8AC3E}">
        <p14:creationId xmlns:p14="http://schemas.microsoft.com/office/powerpoint/2010/main" val="169408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t>
            </a:r>
            <a:r>
              <a:rPr lang="en-US" sz="4000" dirty="0" smtClean="0">
                <a:solidFill>
                  <a:schemeClr val="accent6">
                    <a:lumMod val="75000"/>
                  </a:schemeClr>
                </a:solidFill>
              </a:rPr>
              <a:t>Typical Window Exterior Trough    </a:t>
            </a:r>
            <a:endParaRPr lang="en-US" sz="4000" dirty="0">
              <a:solidFill>
                <a:schemeClr val="accent6">
                  <a:lumMod val="75000"/>
                </a:schemeClr>
              </a:solidFill>
            </a:endParaRPr>
          </a:p>
        </p:txBody>
      </p:sp>
      <p:pic>
        <p:nvPicPr>
          <p:cNvPr id="4" name="Picture 3" descr="New Logo.BMP"/>
          <p:cNvPicPr>
            <a:picLocks noChangeAspect="1"/>
          </p:cNvPicPr>
          <p:nvPr/>
        </p:nvPicPr>
        <p:blipFill>
          <a:blip r:embed="rId2" cstate="print"/>
          <a:stretch>
            <a:fillRect/>
          </a:stretch>
        </p:blipFill>
        <p:spPr>
          <a:xfrm>
            <a:off x="609600" y="236538"/>
            <a:ext cx="1219200" cy="1219200"/>
          </a:xfrm>
          <a:prstGeom prst="rect">
            <a:avLst/>
          </a:prstGeom>
        </p:spPr>
      </p:pic>
      <p:pic>
        <p:nvPicPr>
          <p:cNvPr id="6" name="Picture 5"/>
          <p:cNvPicPr>
            <a:picLocks noChangeAspect="1"/>
          </p:cNvPicPr>
          <p:nvPr/>
        </p:nvPicPr>
        <p:blipFill>
          <a:blip r:embed="rId3"/>
          <a:stretch>
            <a:fillRect/>
          </a:stretch>
        </p:blipFill>
        <p:spPr>
          <a:xfrm>
            <a:off x="4567237" y="3424237"/>
            <a:ext cx="9525" cy="9525"/>
          </a:xfrm>
          <a:prstGeom prst="rect">
            <a:avLst/>
          </a:prstGeom>
        </p:spPr>
      </p:pic>
      <p:pic>
        <p:nvPicPr>
          <p:cNvPr id="8" name="Content Placeholder 7"/>
          <p:cNvPicPr>
            <a:picLocks noGrp="1" noChangeAspect="1"/>
          </p:cNvPicPr>
          <p:nvPr>
            <p:ph idx="1"/>
          </p:nvPr>
        </p:nvPicPr>
        <p:blipFill>
          <a:blip r:embed="rId3"/>
          <a:stretch>
            <a:fillRect/>
          </a:stretch>
        </p:blipFill>
        <p:spPr>
          <a:xfrm>
            <a:off x="4567237" y="3858419"/>
            <a:ext cx="9525" cy="9525"/>
          </a:xfrm>
          <a:prstGeom prst="rect">
            <a:avLst/>
          </a:prstGeom>
        </p:spPr>
      </p:pic>
      <p:pic>
        <p:nvPicPr>
          <p:cNvPr id="3" name="Picture 2"/>
          <p:cNvPicPr>
            <a:picLocks noChangeAspect="1"/>
          </p:cNvPicPr>
          <p:nvPr/>
        </p:nvPicPr>
        <p:blipFill>
          <a:blip r:embed="rId4"/>
          <a:stretch>
            <a:fillRect/>
          </a:stretch>
        </p:blipFill>
        <p:spPr>
          <a:xfrm>
            <a:off x="1262062" y="1828800"/>
            <a:ext cx="6629400" cy="4848225"/>
          </a:xfrm>
          <a:prstGeom prst="rect">
            <a:avLst/>
          </a:prstGeom>
        </p:spPr>
      </p:pic>
    </p:spTree>
    <p:extLst>
      <p:ext uri="{BB962C8B-B14F-4D97-AF65-F5344CB8AC3E}">
        <p14:creationId xmlns:p14="http://schemas.microsoft.com/office/powerpoint/2010/main" val="317842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Lead-Based Paint Remediation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07408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a:t>
            </a:r>
            <a:br>
              <a:rPr lang="en-US" smtClean="0"/>
            </a:br>
            <a:r>
              <a:rPr lang="en-US" smtClean="0"/>
              <a:t>LEAD POISONING</a:t>
            </a:r>
            <a:br>
              <a:rPr lang="en-US" smtClean="0"/>
            </a:br>
            <a:r>
              <a:rPr lang="en-US" smtClean="0"/>
              <a:t>PREVENTION WEEK</a:t>
            </a:r>
            <a:br>
              <a:rPr lang="en-US" smtClean="0"/>
            </a:br>
            <a:endParaRPr lang="en-US" dirty="0"/>
          </a:p>
        </p:txBody>
      </p:sp>
      <p:pic>
        <p:nvPicPr>
          <p:cNvPr id="32" name="Picture 31" descr="October 25-31, 2015" title="National Lead Poisoning Prevention Week"/>
          <p:cNvPicPr>
            <a:picLocks noChangeAspect="1"/>
          </p:cNvPicPr>
          <p:nvPr/>
        </p:nvPicPr>
        <p:blipFill rotWithShape="1">
          <a:blip r:embed="rId2" cstate="print">
            <a:extLst>
              <a:ext uri="{28A0092B-C50C-407E-A947-70E740481C1C}">
                <a14:useLocalDpi xmlns:a14="http://schemas.microsoft.com/office/drawing/2010/main" val="0"/>
              </a:ext>
            </a:extLst>
          </a:blip>
          <a:srcRect l="1768" t="1334" r="1820" b="742"/>
          <a:stretch/>
        </p:blipFill>
        <p:spPr>
          <a:xfrm>
            <a:off x="2000250" y="-152400"/>
            <a:ext cx="5010830" cy="6896325"/>
          </a:xfrm>
          <a:prstGeom prst="rect">
            <a:avLst/>
          </a:prstGeom>
        </p:spPr>
      </p:pic>
      <p:sp>
        <p:nvSpPr>
          <p:cNvPr id="22" name="TextBox 21"/>
          <p:cNvSpPr txBox="1"/>
          <p:nvPr/>
        </p:nvSpPr>
        <p:spPr>
          <a:xfrm>
            <a:off x="3614043" y="1804533"/>
            <a:ext cx="2202526" cy="292388"/>
          </a:xfrm>
          <a:prstGeom prst="rect">
            <a:avLst/>
          </a:prstGeom>
          <a:noFill/>
        </p:spPr>
        <p:txBody>
          <a:bodyPr wrap="none" lIns="0" tIns="0" rIns="0" bIns="0" rtlCol="0">
            <a:spAutoFit/>
          </a:bodyPr>
          <a:lstStyle/>
          <a:p>
            <a:pPr>
              <a:lnSpc>
                <a:spcPct val="80000"/>
              </a:lnSpc>
            </a:pPr>
            <a:r>
              <a:rPr lang="en-US" sz="2375" b="1" dirty="0">
                <a:solidFill>
                  <a:srgbClr val="0070CF"/>
                </a:solidFill>
                <a:latin typeface="Myriad Pro" panose="020B0503030403020204" pitchFamily="34" charset="0"/>
                <a:cs typeface="Miriam" panose="020B0502050101010101" pitchFamily="34" charset="-79"/>
              </a:rPr>
              <a:t>OCTOBER 25-31, 2015</a:t>
            </a:r>
          </a:p>
        </p:txBody>
      </p:sp>
      <p:sp>
        <p:nvSpPr>
          <p:cNvPr id="23" name="TextBox 22"/>
          <p:cNvSpPr txBox="1"/>
          <p:nvPr/>
        </p:nvSpPr>
        <p:spPr>
          <a:xfrm>
            <a:off x="2545705" y="2386802"/>
            <a:ext cx="3703102" cy="784830"/>
          </a:xfrm>
          <a:prstGeom prst="rect">
            <a:avLst/>
          </a:prstGeom>
          <a:noFill/>
        </p:spPr>
        <p:txBody>
          <a:bodyPr wrap="square" lIns="0" tIns="0" rIns="0" bIns="0" rtlCol="0">
            <a:spAutoFit/>
          </a:bodyPr>
          <a:lstStyle/>
          <a:p>
            <a:pPr>
              <a:lnSpc>
                <a:spcPct val="80000"/>
              </a:lnSpc>
            </a:pPr>
            <a:r>
              <a:rPr lang="en-US" sz="2125" dirty="0">
                <a:latin typeface="Myriad Pro" panose="020B0503030403020204" pitchFamily="34" charset="0"/>
                <a:cs typeface="Miriam" panose="020B0502050101010101" pitchFamily="34" charset="-79"/>
              </a:rPr>
              <a:t>Get Your Home Tested</a:t>
            </a:r>
          </a:p>
          <a:p>
            <a:pPr>
              <a:lnSpc>
                <a:spcPct val="80000"/>
              </a:lnSpc>
            </a:pPr>
            <a:r>
              <a:rPr lang="en-US" sz="2125" dirty="0">
                <a:latin typeface="Myriad Pro" panose="020B0503030403020204" pitchFamily="34" charset="0"/>
                <a:cs typeface="Miriam" panose="020B0502050101010101" pitchFamily="34" charset="-79"/>
              </a:rPr>
              <a:t>618-296-4383 </a:t>
            </a:r>
            <a:r>
              <a:rPr lang="en-US" sz="1000" dirty="0">
                <a:latin typeface="Myriad Pro" panose="020B0503030403020204" pitchFamily="34" charset="0"/>
                <a:cs typeface="Miriam" panose="020B0502050101010101" pitchFamily="34" charset="-79"/>
              </a:rPr>
              <a:t>Madison County’s Lead Program</a:t>
            </a:r>
          </a:p>
          <a:p>
            <a:pPr>
              <a:lnSpc>
                <a:spcPct val="80000"/>
              </a:lnSpc>
            </a:pPr>
            <a:endParaRPr lang="en-US" sz="2125" dirty="0">
              <a:solidFill>
                <a:srgbClr val="FFFFFF"/>
              </a:solidFill>
              <a:latin typeface="Myriad Pro" panose="020B0503030403020204" pitchFamily="34" charset="0"/>
              <a:cs typeface="Miriam" panose="020B0502050101010101" pitchFamily="34" charset="-79"/>
            </a:endParaRPr>
          </a:p>
        </p:txBody>
      </p:sp>
      <p:sp>
        <p:nvSpPr>
          <p:cNvPr id="24" name="TextBox 23"/>
          <p:cNvSpPr txBox="1"/>
          <p:nvPr/>
        </p:nvSpPr>
        <p:spPr>
          <a:xfrm>
            <a:off x="2545704" y="3131145"/>
            <a:ext cx="3703103" cy="523220"/>
          </a:xfrm>
          <a:prstGeom prst="rect">
            <a:avLst/>
          </a:prstGeom>
          <a:noFill/>
        </p:spPr>
        <p:txBody>
          <a:bodyPr wrap="square" lIns="0" tIns="0" rIns="0" bIns="0" rtlCol="0">
            <a:spAutoFit/>
          </a:bodyPr>
          <a:lstStyle/>
          <a:p>
            <a:pPr>
              <a:lnSpc>
                <a:spcPct val="80000"/>
              </a:lnSpc>
            </a:pPr>
            <a:r>
              <a:rPr lang="en-US" sz="2125" dirty="0">
                <a:latin typeface="Myriad Pro" panose="020B0503030403020204" pitchFamily="34" charset="0"/>
                <a:cs typeface="Miriam" panose="020B0502050101010101" pitchFamily="34" charset="-79"/>
              </a:rPr>
              <a:t>Get Your Child Tested </a:t>
            </a:r>
          </a:p>
          <a:p>
            <a:pPr>
              <a:lnSpc>
                <a:spcPct val="80000"/>
              </a:lnSpc>
            </a:pPr>
            <a:r>
              <a:rPr lang="en-US" sz="2125" dirty="0">
                <a:latin typeface="Myriad Pro" panose="020B0503030403020204" pitchFamily="34" charset="0"/>
                <a:cs typeface="Miriam" panose="020B0502050101010101" pitchFamily="34" charset="-79"/>
              </a:rPr>
              <a:t>618-692-8954 </a:t>
            </a:r>
            <a:r>
              <a:rPr lang="en-US" sz="1000" dirty="0">
                <a:latin typeface="Myriad Pro" panose="020B0503030403020204" pitchFamily="34" charset="0"/>
                <a:cs typeface="Miriam" panose="020B0502050101010101" pitchFamily="34" charset="-79"/>
              </a:rPr>
              <a:t>Madison County Health Dept</a:t>
            </a:r>
            <a:r>
              <a:rPr lang="en-US" sz="1000" dirty="0">
                <a:solidFill>
                  <a:srgbClr val="FFFFFF"/>
                </a:solidFill>
                <a:latin typeface="Myriad Pro" panose="020B0503030403020204" pitchFamily="34" charset="0"/>
                <a:cs typeface="Miriam" panose="020B0502050101010101" pitchFamily="34" charset="-79"/>
              </a:rPr>
              <a:t>.</a:t>
            </a:r>
            <a:endParaRPr lang="en-US" sz="2125" dirty="0">
              <a:solidFill>
                <a:srgbClr val="FFFFFF"/>
              </a:solidFill>
              <a:latin typeface="Myriad Pro" panose="020B0503030403020204" pitchFamily="34" charset="0"/>
              <a:cs typeface="Miriam" panose="020B0502050101010101" pitchFamily="34" charset="-79"/>
            </a:endParaRPr>
          </a:p>
        </p:txBody>
      </p:sp>
      <p:sp>
        <p:nvSpPr>
          <p:cNvPr id="25" name="TextBox 24"/>
          <p:cNvSpPr txBox="1"/>
          <p:nvPr/>
        </p:nvSpPr>
        <p:spPr>
          <a:xfrm>
            <a:off x="2649001" y="4028873"/>
            <a:ext cx="1128514" cy="261610"/>
          </a:xfrm>
          <a:prstGeom prst="rect">
            <a:avLst/>
          </a:prstGeom>
          <a:noFill/>
        </p:spPr>
        <p:txBody>
          <a:bodyPr wrap="none" lIns="0" tIns="0" rIns="0" bIns="0" rtlCol="0">
            <a:spAutoFit/>
          </a:bodyPr>
          <a:lstStyle/>
          <a:p>
            <a:pPr>
              <a:lnSpc>
                <a:spcPct val="80000"/>
              </a:lnSpc>
            </a:pPr>
            <a:r>
              <a:rPr lang="en-US" sz="2125" dirty="0">
                <a:solidFill>
                  <a:srgbClr val="FFFFFF"/>
                </a:solidFill>
                <a:latin typeface="Myriad Pro" panose="020B0503030403020204" pitchFamily="34" charset="0"/>
                <a:cs typeface="Miriam" panose="020B0502050101010101" pitchFamily="34" charset="-79"/>
              </a:rPr>
              <a:t>Get the Facts</a:t>
            </a:r>
          </a:p>
        </p:txBody>
      </p:sp>
      <p:sp>
        <p:nvSpPr>
          <p:cNvPr id="26" name="TextBox 25"/>
          <p:cNvSpPr txBox="1"/>
          <p:nvPr/>
        </p:nvSpPr>
        <p:spPr>
          <a:xfrm>
            <a:off x="3504639" y="4823618"/>
            <a:ext cx="3076015" cy="561564"/>
          </a:xfrm>
          <a:prstGeom prst="rect">
            <a:avLst/>
          </a:prstGeom>
          <a:noFill/>
        </p:spPr>
        <p:txBody>
          <a:bodyPr wrap="square" lIns="0" tIns="0" rIns="0" bIns="0" rtlCol="0">
            <a:spAutoFit/>
          </a:bodyPr>
          <a:lstStyle/>
          <a:p>
            <a:pPr algn="ctr">
              <a:lnSpc>
                <a:spcPct val="80000"/>
              </a:lnSpc>
            </a:pPr>
            <a:r>
              <a:rPr lang="en-US" sz="2281" dirty="0">
                <a:solidFill>
                  <a:srgbClr val="000000"/>
                </a:solidFill>
                <a:latin typeface="Myriad Pro" panose="020B0503030403020204" pitchFamily="34" charset="0"/>
                <a:cs typeface="Miriam" panose="020B0502050101010101" pitchFamily="34" charset="-79"/>
              </a:rPr>
              <a:t>1-800-424-LEAD(5323)       National Lead Hotline</a:t>
            </a:r>
          </a:p>
        </p:txBody>
      </p:sp>
      <p:sp>
        <p:nvSpPr>
          <p:cNvPr id="27" name="TextBox 26"/>
          <p:cNvSpPr txBox="1"/>
          <p:nvPr/>
        </p:nvSpPr>
        <p:spPr>
          <a:xfrm>
            <a:off x="3727234" y="6380202"/>
            <a:ext cx="625171" cy="92333"/>
          </a:xfrm>
          <a:prstGeom prst="rect">
            <a:avLst/>
          </a:prstGeom>
          <a:noFill/>
        </p:spPr>
        <p:txBody>
          <a:bodyPr wrap="none" lIns="0" tIns="0" rIns="0" bIns="0" rtlCol="0">
            <a:spAutoFit/>
          </a:bodyPr>
          <a:lstStyle/>
          <a:p>
            <a:pPr>
              <a:lnSpc>
                <a:spcPct val="80000"/>
              </a:lnSpc>
            </a:pPr>
            <a:r>
              <a:rPr lang="en-US" sz="750" b="1" dirty="0">
                <a:solidFill>
                  <a:srgbClr val="000000"/>
                </a:solidFill>
                <a:latin typeface="Myriad Pro" panose="020B0503030403020204" pitchFamily="34" charset="0"/>
                <a:cs typeface="Miriam" panose="020B0502050101010101" pitchFamily="34" charset="-79"/>
              </a:rPr>
              <a:t>cdc.gov/</a:t>
            </a:r>
            <a:r>
              <a:rPr lang="en-US" sz="750" b="1" dirty="0" err="1">
                <a:solidFill>
                  <a:srgbClr val="000000"/>
                </a:solidFill>
                <a:latin typeface="Myriad Pro" panose="020B0503030403020204" pitchFamily="34" charset="0"/>
                <a:cs typeface="Miriam" panose="020B0502050101010101" pitchFamily="34" charset="-79"/>
              </a:rPr>
              <a:t>nceh</a:t>
            </a:r>
            <a:r>
              <a:rPr lang="en-US" sz="750" b="1" dirty="0">
                <a:solidFill>
                  <a:srgbClr val="000000"/>
                </a:solidFill>
                <a:latin typeface="Myriad Pro" panose="020B0503030403020204" pitchFamily="34" charset="0"/>
                <a:cs typeface="Miriam" panose="020B0502050101010101" pitchFamily="34" charset="-79"/>
              </a:rPr>
              <a:t>/lead</a:t>
            </a:r>
          </a:p>
        </p:txBody>
      </p:sp>
      <p:sp>
        <p:nvSpPr>
          <p:cNvPr id="28" name="TextBox 27"/>
          <p:cNvSpPr txBox="1"/>
          <p:nvPr/>
        </p:nvSpPr>
        <p:spPr>
          <a:xfrm>
            <a:off x="5070088" y="6380687"/>
            <a:ext cx="428002" cy="92333"/>
          </a:xfrm>
          <a:prstGeom prst="rect">
            <a:avLst/>
          </a:prstGeom>
          <a:noFill/>
        </p:spPr>
        <p:txBody>
          <a:bodyPr wrap="none" lIns="0" tIns="0" rIns="0" bIns="0" rtlCol="0">
            <a:spAutoFit/>
          </a:bodyPr>
          <a:lstStyle/>
          <a:p>
            <a:pPr>
              <a:lnSpc>
                <a:spcPct val="80000"/>
              </a:lnSpc>
            </a:pPr>
            <a:r>
              <a:rPr lang="en-US" sz="750" b="1" dirty="0">
                <a:solidFill>
                  <a:srgbClr val="000000"/>
                </a:solidFill>
                <a:latin typeface="Myriad Pro" panose="020B0503030403020204" pitchFamily="34" charset="0"/>
                <a:cs typeface="Miriam" panose="020B0502050101010101" pitchFamily="34" charset="-79"/>
              </a:rPr>
              <a:t>hud.gov/lead</a:t>
            </a:r>
          </a:p>
        </p:txBody>
      </p:sp>
      <p:sp>
        <p:nvSpPr>
          <p:cNvPr id="29" name="TextBox 28"/>
          <p:cNvSpPr txBox="1"/>
          <p:nvPr/>
        </p:nvSpPr>
        <p:spPr>
          <a:xfrm>
            <a:off x="6248807" y="6380687"/>
            <a:ext cx="424796" cy="92333"/>
          </a:xfrm>
          <a:prstGeom prst="rect">
            <a:avLst/>
          </a:prstGeom>
          <a:noFill/>
        </p:spPr>
        <p:txBody>
          <a:bodyPr wrap="none" lIns="0" tIns="0" rIns="0" bIns="0" rtlCol="0">
            <a:spAutoFit/>
          </a:bodyPr>
          <a:lstStyle/>
          <a:p>
            <a:pPr>
              <a:lnSpc>
                <a:spcPct val="80000"/>
              </a:lnSpc>
            </a:pPr>
            <a:r>
              <a:rPr lang="en-US" sz="750" b="1" dirty="0">
                <a:solidFill>
                  <a:srgbClr val="000000"/>
                </a:solidFill>
                <a:latin typeface="Myriad Pro" panose="020B0503030403020204" pitchFamily="34" charset="0"/>
                <a:cs typeface="Miriam" panose="020B0502050101010101" pitchFamily="34" charset="-79"/>
              </a:rPr>
              <a:t>epa.gov/lead</a:t>
            </a:r>
          </a:p>
        </p:txBody>
      </p:sp>
      <p:sp>
        <p:nvSpPr>
          <p:cNvPr id="30" name="TextBox 29"/>
          <p:cNvSpPr txBox="1"/>
          <p:nvPr/>
        </p:nvSpPr>
        <p:spPr>
          <a:xfrm>
            <a:off x="2296418" y="6035613"/>
            <a:ext cx="65" cy="164469"/>
          </a:xfrm>
          <a:prstGeom prst="rect">
            <a:avLst/>
          </a:prstGeom>
          <a:noFill/>
        </p:spPr>
        <p:txBody>
          <a:bodyPr wrap="none" lIns="0" tIns="0" rIns="0" bIns="0" rtlCol="0">
            <a:spAutoFit/>
          </a:bodyPr>
          <a:lstStyle/>
          <a:p>
            <a:pPr>
              <a:lnSpc>
                <a:spcPct val="95000"/>
              </a:lnSpc>
            </a:pPr>
            <a:endParaRPr lang="en-US" sz="1125" dirty="0">
              <a:solidFill>
                <a:srgbClr val="FFFFFF"/>
              </a:solidFill>
              <a:latin typeface="Myriad Pro" panose="020B0503030403020204" pitchFamily="34" charset="0"/>
              <a:cs typeface="Miriam" panose="020B0502050101010101" pitchFamily="34" charset="-79"/>
            </a:endParaRPr>
          </a:p>
        </p:txBody>
      </p:sp>
      <p:sp>
        <p:nvSpPr>
          <p:cNvPr id="3" name="TextBox 2"/>
          <p:cNvSpPr txBox="1"/>
          <p:nvPr/>
        </p:nvSpPr>
        <p:spPr>
          <a:xfrm>
            <a:off x="6079184" y="5559800"/>
            <a:ext cx="596713" cy="178960"/>
          </a:xfrm>
          <a:prstGeom prst="rect">
            <a:avLst/>
          </a:prstGeom>
          <a:noFill/>
        </p:spPr>
        <p:txBody>
          <a:bodyPr wrap="square" rtlCol="0">
            <a:spAutoFit/>
          </a:bodyPr>
          <a:lstStyle/>
          <a:p>
            <a:endParaRPr lang="en-US" sz="563" dirty="0"/>
          </a:p>
        </p:txBody>
      </p:sp>
      <p:grpSp>
        <p:nvGrpSpPr>
          <p:cNvPr id="4" name="Group 3"/>
          <p:cNvGrpSpPr/>
          <p:nvPr/>
        </p:nvGrpSpPr>
        <p:grpSpPr>
          <a:xfrm>
            <a:off x="3164785" y="144385"/>
            <a:ext cx="3805524" cy="1610375"/>
            <a:chOff x="902630" y="86881"/>
            <a:chExt cx="12177677" cy="5153198"/>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0417" y="86881"/>
              <a:ext cx="2979890" cy="295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902630" y="1417495"/>
              <a:ext cx="11669491" cy="3822584"/>
            </a:xfrm>
            <a:prstGeom prst="rect">
              <a:avLst/>
            </a:prstGeom>
            <a:noFill/>
          </p:spPr>
          <p:txBody>
            <a:bodyPr wrap="square" lIns="0" tIns="0" rIns="0" bIns="0" rtlCol="0">
              <a:spAutoFit/>
            </a:bodyPr>
            <a:lstStyle/>
            <a:p>
              <a:pPr>
                <a:lnSpc>
                  <a:spcPct val="90000"/>
                </a:lnSpc>
              </a:pPr>
              <a:r>
                <a:rPr lang="en-US" sz="2875" b="1" dirty="0">
                  <a:solidFill>
                    <a:srgbClr val="002B73"/>
                  </a:solidFill>
                  <a:latin typeface="Myriad Pro" panose="020B0503030403020204" pitchFamily="34" charset="0"/>
                  <a:cs typeface="Miriam" panose="020B0502050101010101" pitchFamily="34" charset="-79"/>
                </a:rPr>
                <a:t>  NATIONAL</a:t>
              </a:r>
            </a:p>
            <a:p>
              <a:pPr>
                <a:lnSpc>
                  <a:spcPct val="90000"/>
                </a:lnSpc>
              </a:pPr>
              <a:r>
                <a:rPr lang="en-US" sz="2875" b="1" dirty="0">
                  <a:solidFill>
                    <a:srgbClr val="002B73"/>
                  </a:solidFill>
                  <a:latin typeface="Myriad Pro" panose="020B0503030403020204" pitchFamily="34" charset="0"/>
                  <a:cs typeface="Miriam" panose="020B0502050101010101" pitchFamily="34" charset="-79"/>
                </a:rPr>
                <a:t>  LEAD POISONING</a:t>
              </a:r>
            </a:p>
            <a:p>
              <a:pPr>
                <a:lnSpc>
                  <a:spcPct val="90000"/>
                </a:lnSpc>
              </a:pPr>
              <a:r>
                <a:rPr lang="en-US" sz="2875" b="1" dirty="0">
                  <a:solidFill>
                    <a:srgbClr val="002B73"/>
                  </a:solidFill>
                  <a:latin typeface="Myriad Pro" panose="020B0503030403020204" pitchFamily="34" charset="0"/>
                  <a:cs typeface="Miriam" panose="020B0502050101010101" pitchFamily="34" charset="-79"/>
                </a:rPr>
                <a:t>  PREVENTION WEEK</a:t>
              </a:r>
            </a:p>
          </p:txBody>
        </p:sp>
      </p:grpSp>
    </p:spTree>
    <p:extLst>
      <p:ext uri="{BB962C8B-B14F-4D97-AF65-F5344CB8AC3E}">
        <p14:creationId xmlns:p14="http://schemas.microsoft.com/office/powerpoint/2010/main" val="177162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Lead-Based Paint Remediation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1276" y="1600200"/>
            <a:ext cx="6801447" cy="4525963"/>
          </a:xfrm>
        </p:spPr>
      </p:pic>
    </p:spTree>
    <p:extLst>
      <p:ext uri="{BB962C8B-B14F-4D97-AF65-F5344CB8AC3E}">
        <p14:creationId xmlns:p14="http://schemas.microsoft.com/office/powerpoint/2010/main" val="4292043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600200" y="1600200"/>
            <a:ext cx="5911461" cy="4525963"/>
          </a:xfrm>
          <a:prstGeom prst="rect">
            <a:avLst/>
          </a:prstGeom>
        </p:spPr>
      </p:pic>
      <p:sp>
        <p:nvSpPr>
          <p:cNvPr id="10" name="Title 1"/>
          <p:cNvSpPr>
            <a:spLocks noGrp="1"/>
          </p:cNvSpPr>
          <p:nvPr>
            <p:ph type="title"/>
          </p:nvPr>
        </p:nvSpPr>
        <p:spPr>
          <a:xfrm>
            <a:off x="2438400" y="274638"/>
            <a:ext cx="6248400" cy="1143000"/>
          </a:xfrm>
        </p:spPr>
        <p:txBody>
          <a:bodyPr/>
          <a:lstStyle/>
          <a:p>
            <a:pPr algn="l"/>
            <a:r>
              <a:rPr lang="en-US" dirty="0" smtClean="0">
                <a:solidFill>
                  <a:schemeClr val="accent5">
                    <a:lumMod val="75000"/>
                  </a:schemeClr>
                </a:solidFill>
              </a:rPr>
              <a:t>Basement</a:t>
            </a:r>
            <a:endParaRPr lang="en-US" dirty="0">
              <a:solidFill>
                <a:schemeClr val="accent5">
                  <a:lumMod val="75000"/>
                </a:schemeClr>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359895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524000" y="1600200"/>
            <a:ext cx="6143023" cy="4525963"/>
          </a:xfrm>
          <a:prstGeom prst="rect">
            <a:avLst/>
          </a:prstGeom>
        </p:spPr>
      </p:pic>
      <p:sp>
        <p:nvSpPr>
          <p:cNvPr id="10" name="Title 1"/>
          <p:cNvSpPr>
            <a:spLocks noGrp="1"/>
          </p:cNvSpPr>
          <p:nvPr>
            <p:ph type="title"/>
          </p:nvPr>
        </p:nvSpPr>
        <p:spPr>
          <a:xfrm>
            <a:off x="2438400" y="274638"/>
            <a:ext cx="6248400" cy="1143000"/>
          </a:xfrm>
        </p:spPr>
        <p:txBody>
          <a:bodyPr/>
          <a:lstStyle/>
          <a:p>
            <a:pPr algn="l"/>
            <a:r>
              <a:rPr lang="en-US" dirty="0" smtClean="0">
                <a:solidFill>
                  <a:schemeClr val="accent5">
                    <a:lumMod val="75000"/>
                  </a:schemeClr>
                </a:solidFill>
              </a:rPr>
              <a:t>Basement Window</a:t>
            </a:r>
            <a:endParaRPr lang="en-US" dirty="0">
              <a:solidFill>
                <a:schemeClr val="accent5">
                  <a:lumMod val="75000"/>
                </a:schemeClr>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58890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eaLnBrk="1" hangingPunct="1"/>
            <a:r>
              <a:rPr lang="en-US" altLang="en-US" dirty="0" smtClean="0">
                <a:solidFill>
                  <a:schemeClr val="accent6">
                    <a:lumMod val="75000"/>
                  </a:schemeClr>
                </a:solidFill>
              </a:rPr>
              <a:t>Floor</a:t>
            </a:r>
          </a:p>
        </p:txBody>
      </p:sp>
      <p:sp>
        <p:nvSpPr>
          <p:cNvPr id="36867" name="Content Placeholder 2"/>
          <p:cNvSpPr>
            <a:spLocks noGrp="1"/>
          </p:cNvSpPr>
          <p:nvPr>
            <p:ph idx="1"/>
          </p:nvPr>
        </p:nvSpPr>
        <p:spPr/>
        <p:txBody>
          <a:bodyPr/>
          <a:lstStyle/>
          <a:p>
            <a:pPr eaLnBrk="1" hangingPunct="1"/>
            <a:endParaRPr lang="en-US" altLang="en-US" dirty="0" smtClean="0"/>
          </a:p>
        </p:txBody>
      </p:sp>
      <p:pic>
        <p:nvPicPr>
          <p:cNvPr id="36868" name="Picture 4" descr="100_01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70022"/>
            <a:ext cx="69342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ew Logo.BMP"/>
          <p:cNvPicPr>
            <a:picLocks noChangeAspect="1"/>
          </p:cNvPicPr>
          <p:nvPr/>
        </p:nvPicPr>
        <p:blipFill>
          <a:blip r:embed="rId4"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226251523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solidFill>
                  <a:schemeClr val="accent6">
                    <a:lumMod val="75000"/>
                  </a:schemeClr>
                </a:solidFill>
              </a:rPr>
              <a:t>WINDOW</a:t>
            </a:r>
          </a:p>
        </p:txBody>
      </p:sp>
      <p:pic>
        <p:nvPicPr>
          <p:cNvPr id="40964" name="Picture 4" descr="100_00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00200"/>
            <a:ext cx="7463073" cy="494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ew Logo.BMP"/>
          <p:cNvPicPr>
            <a:picLocks noChangeAspect="1"/>
          </p:cNvPicPr>
          <p:nvPr/>
        </p:nvPicPr>
        <p:blipFill>
          <a:blip r:embed="rId4"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26793562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solidFill>
                  <a:schemeClr val="accent6">
                    <a:lumMod val="75000"/>
                  </a:schemeClr>
                </a:solidFill>
              </a:rPr>
              <a:t>SIDING</a:t>
            </a:r>
          </a:p>
        </p:txBody>
      </p:sp>
      <p:pic>
        <p:nvPicPr>
          <p:cNvPr id="45060" name="Picture 4" descr="100_00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55" y="1676400"/>
            <a:ext cx="8210145" cy="469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ew Logo.BMP"/>
          <p:cNvPicPr>
            <a:picLocks noChangeAspect="1"/>
          </p:cNvPicPr>
          <p:nvPr/>
        </p:nvPicPr>
        <p:blipFill>
          <a:blip r:embed="rId4"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15096084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smtClean="0">
                <a:solidFill>
                  <a:schemeClr val="accent6">
                    <a:lumMod val="75000"/>
                  </a:schemeClr>
                </a:solidFill>
              </a:rPr>
              <a:t>DOOR</a:t>
            </a:r>
          </a:p>
        </p:txBody>
      </p:sp>
      <p:pic>
        <p:nvPicPr>
          <p:cNvPr id="47108" name="Picture 4" descr="100_0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34" y="1385212"/>
            <a:ext cx="7906966"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ew Logo.BMP"/>
          <p:cNvPicPr>
            <a:picLocks noChangeAspect="1"/>
          </p:cNvPicPr>
          <p:nvPr/>
        </p:nvPicPr>
        <p:blipFill>
          <a:blip r:embed="rId4"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28463401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solidFill>
                  <a:srgbClr val="0033CC"/>
                </a:solidFill>
              </a:rPr>
              <a:t>HISTORICAL HOUSE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8077200" cy="5181600"/>
          </a:xfrm>
          <a:prstGeom prst="rect">
            <a:avLst/>
          </a:prstGeom>
        </p:spPr>
      </p:pic>
      <p:pic>
        <p:nvPicPr>
          <p:cNvPr id="6" name="Picture 5" descr="New Logo.BMP"/>
          <p:cNvPicPr>
            <a:picLocks noChangeAspect="1"/>
          </p:cNvPicPr>
          <p:nvPr/>
        </p:nvPicPr>
        <p:blipFill>
          <a:blip r:embed="rId4"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20288719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783700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85800"/>
            <a:ext cx="8229600" cy="1143000"/>
          </a:xfrm>
        </p:spPr>
        <p:txBody>
          <a:bodyPr>
            <a:normAutofit/>
          </a:bodyPr>
          <a:lstStyle/>
          <a:p>
            <a:pPr eaLnBrk="1" hangingPunct="1"/>
            <a:r>
              <a:rPr lang="en-US" altLang="en-US" sz="5400" dirty="0" smtClean="0">
                <a:solidFill>
                  <a:schemeClr val="accent6">
                    <a:lumMod val="75000"/>
                  </a:schemeClr>
                </a:solidFill>
              </a:rPr>
              <a:t>Questions???</a:t>
            </a:r>
          </a:p>
        </p:txBody>
      </p:sp>
      <p:pic>
        <p:nvPicPr>
          <p:cNvPr id="53251" name="Picture 4" descr="MCj00787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368" y="2514600"/>
            <a:ext cx="146526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New Logo.BMP"/>
          <p:cNvPicPr>
            <a:picLocks noChangeAspect="1"/>
          </p:cNvPicPr>
          <p:nvPr/>
        </p:nvPicPr>
        <p:blipFill>
          <a:blip r:embed="rId4"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20023150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lstStyle/>
          <a:p>
            <a:pPr algn="l"/>
            <a:r>
              <a:rPr lang="en-US" altLang="en-US" dirty="0">
                <a:solidFill>
                  <a:srgbClr val="0033CC"/>
                </a:solidFill>
              </a:rPr>
              <a:t>Sources of </a:t>
            </a:r>
            <a:r>
              <a:rPr lang="en-US" altLang="en-US" dirty="0" smtClean="0">
                <a:solidFill>
                  <a:srgbClr val="0033CC"/>
                </a:solidFill>
              </a:rPr>
              <a:t>Lead</a:t>
            </a:r>
            <a:endParaRPr lang="en-US" dirty="0">
              <a:solidFill>
                <a:srgbClr val="0033CC"/>
              </a:solidFill>
            </a:endParaRPr>
          </a:p>
        </p:txBody>
      </p:sp>
      <p:pic>
        <p:nvPicPr>
          <p:cNvPr id="5" name="Picture 4" descr="New Logo.BMP"/>
          <p:cNvPicPr>
            <a:picLocks noChangeAspect="1"/>
          </p:cNvPicPr>
          <p:nvPr/>
        </p:nvPicPr>
        <p:blipFill>
          <a:blip r:embed="rId2" cstate="print"/>
          <a:stretch>
            <a:fillRect/>
          </a:stretch>
        </p:blipFill>
        <p:spPr>
          <a:xfrm>
            <a:off x="990600" y="228600"/>
            <a:ext cx="1219200" cy="1219200"/>
          </a:xfrm>
          <a:prstGeom prst="rect">
            <a:avLst/>
          </a:prstGeom>
        </p:spPr>
      </p:pic>
      <p:pic>
        <p:nvPicPr>
          <p:cNvPr id="11" name="Content Placeholder 4" descr="New Black  White logo.jpg"/>
          <p:cNvPicPr>
            <a:picLocks noChangeAspect="1"/>
          </p:cNvPicPr>
          <p:nvPr/>
        </p:nvPicPr>
        <p:blipFill>
          <a:blip r:embed="rId3"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6" name="Content Placeholder 5"/>
          <p:cNvSpPr>
            <a:spLocks noGrp="1"/>
          </p:cNvSpPr>
          <p:nvPr>
            <p:ph idx="1"/>
          </p:nvPr>
        </p:nvSpPr>
        <p:spPr/>
        <p:txBody>
          <a:bodyPr>
            <a:normAutofit/>
          </a:bodyPr>
          <a:lstStyle/>
          <a:p>
            <a:pPr>
              <a:lnSpc>
                <a:spcPct val="90000"/>
              </a:lnSpc>
              <a:buFont typeface="Wingdings" panose="05000000000000000000" pitchFamily="2" charset="2"/>
              <a:buChar char="Ø"/>
            </a:pPr>
            <a:endParaRPr lang="en-US" altLang="en-US" b="1" dirty="0" smtClean="0"/>
          </a:p>
          <a:p>
            <a:pPr>
              <a:lnSpc>
                <a:spcPct val="90000"/>
              </a:lnSpc>
            </a:pPr>
            <a:r>
              <a:rPr lang="en-US" altLang="en-US" b="1" dirty="0" smtClean="0"/>
              <a:t>Paint ~ </a:t>
            </a:r>
            <a:r>
              <a:rPr lang="en-US" altLang="en-US" sz="2800" b="1" dirty="0" smtClean="0">
                <a:latin typeface="Calisto MT" panose="02040603050505030304" pitchFamily="18" charset="0"/>
              </a:rPr>
              <a:t>Deteriorated lead-based paint commonly found in older housing is the most common source of lead in children with higher blood lead levels.</a:t>
            </a:r>
            <a:r>
              <a:rPr lang="en-US" altLang="en-US" dirty="0" smtClean="0"/>
              <a:t> </a:t>
            </a:r>
          </a:p>
          <a:p>
            <a:pPr>
              <a:lnSpc>
                <a:spcPct val="90000"/>
              </a:lnSpc>
            </a:pPr>
            <a:r>
              <a:rPr lang="en-US" altLang="en-US" b="1" dirty="0" smtClean="0"/>
              <a:t>Soil</a:t>
            </a:r>
            <a:endParaRPr lang="en-US" altLang="en-US" dirty="0"/>
          </a:p>
          <a:p>
            <a:pPr>
              <a:lnSpc>
                <a:spcPct val="90000"/>
              </a:lnSpc>
            </a:pPr>
            <a:r>
              <a:rPr lang="en-US" altLang="en-US" b="1" dirty="0"/>
              <a:t>Industrial Releases</a:t>
            </a:r>
          </a:p>
          <a:p>
            <a:endParaRPr lang="en-US"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10" name="Title 1"/>
          <p:cNvSpPr>
            <a:spLocks noGrp="1"/>
          </p:cNvSpPr>
          <p:nvPr>
            <p:ph type="title"/>
          </p:nvPr>
        </p:nvSpPr>
        <p:spPr>
          <a:xfrm>
            <a:off x="2438400" y="274638"/>
            <a:ext cx="6248400" cy="1143000"/>
          </a:xfrm>
        </p:spPr>
        <p:txBody>
          <a:bodyPr/>
          <a:lstStyle/>
          <a:p>
            <a:pPr algn="l"/>
            <a:r>
              <a:rPr lang="en-US" dirty="0" smtClean="0">
                <a:solidFill>
                  <a:schemeClr val="accent5">
                    <a:lumMod val="75000"/>
                  </a:schemeClr>
                </a:solidFill>
              </a:rPr>
              <a:t>CONTACT</a:t>
            </a:r>
            <a:endParaRPr lang="en-US" dirty="0">
              <a:solidFill>
                <a:schemeClr val="accent5">
                  <a:lumMod val="75000"/>
                </a:schemeClr>
              </a:solidFill>
            </a:endParaRPr>
          </a:p>
        </p:txBody>
      </p:sp>
      <p:pic>
        <p:nvPicPr>
          <p:cNvPr id="11" name="Picture 10" descr="New Logo.BMP"/>
          <p:cNvPicPr>
            <a:picLocks noChangeAspect="1"/>
          </p:cNvPicPr>
          <p:nvPr/>
        </p:nvPicPr>
        <p:blipFill>
          <a:blip r:embed="rId2" cstate="print"/>
          <a:stretch>
            <a:fillRect/>
          </a:stretch>
        </p:blipFill>
        <p:spPr>
          <a:xfrm>
            <a:off x="990600" y="228600"/>
            <a:ext cx="1219200" cy="1219200"/>
          </a:xfrm>
          <a:prstGeom prst="rect">
            <a:avLst/>
          </a:prstGeom>
        </p:spPr>
      </p:pic>
      <p:pic>
        <p:nvPicPr>
          <p:cNvPr id="12" name="Content Placeholder 3" descr="New Black  White logo.jpg"/>
          <p:cNvPicPr>
            <a:picLocks noChangeAspect="1"/>
          </p:cNvPicPr>
          <p:nvPr/>
        </p:nvPicPr>
        <p:blipFill>
          <a:blip r:embed="rId3"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2" name="Rectangle 1"/>
          <p:cNvSpPr/>
          <p:nvPr/>
        </p:nvSpPr>
        <p:spPr>
          <a:xfrm>
            <a:off x="990600" y="2209800"/>
            <a:ext cx="6781800" cy="3108543"/>
          </a:xfrm>
          <a:prstGeom prst="rect">
            <a:avLst/>
          </a:prstGeom>
        </p:spPr>
        <p:txBody>
          <a:bodyPr wrap="square">
            <a:spAutoFit/>
          </a:bodyPr>
          <a:lstStyle/>
          <a:p>
            <a:r>
              <a:rPr lang="en-US" altLang="en-US" sz="3600" dirty="0"/>
              <a:t>Madison County’s Lead Program</a:t>
            </a:r>
          </a:p>
          <a:p>
            <a:r>
              <a:rPr lang="en-US" altLang="en-US" sz="3200" dirty="0"/>
              <a:t>	David Goodrich, Coordinator</a:t>
            </a:r>
          </a:p>
          <a:p>
            <a:r>
              <a:rPr lang="en-US" altLang="en-US" sz="3200" dirty="0"/>
              <a:t>	Peggy Dugger, Planner</a:t>
            </a:r>
          </a:p>
          <a:p>
            <a:r>
              <a:rPr lang="en-US" altLang="en-US" sz="3200" dirty="0"/>
              <a:t>	130 Hillsboro Ave. </a:t>
            </a:r>
          </a:p>
          <a:p>
            <a:r>
              <a:rPr lang="en-US" altLang="en-US" sz="3200" dirty="0"/>
              <a:t>	Edwardsville, IL  62025</a:t>
            </a:r>
          </a:p>
          <a:p>
            <a:r>
              <a:rPr lang="en-US" altLang="en-US" sz="3200" dirty="0"/>
              <a:t>		618-296-4383</a:t>
            </a:r>
          </a:p>
        </p:txBody>
      </p:sp>
    </p:spTree>
    <p:extLst>
      <p:ext uri="{BB962C8B-B14F-4D97-AF65-F5344CB8AC3E}">
        <p14:creationId xmlns:p14="http://schemas.microsoft.com/office/powerpoint/2010/main" val="126478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8" name="Content Placeholder 7"/>
          <p:cNvSpPr>
            <a:spLocks noGrp="1"/>
          </p:cNvSpPr>
          <p:nvPr>
            <p:ph idx="1"/>
          </p:nvPr>
        </p:nvSpPr>
        <p:spPr/>
        <p:txBody>
          <a:bodyPr>
            <a:normAutofit lnSpcReduction="10000"/>
          </a:bodyPr>
          <a:lstStyle/>
          <a:p>
            <a:pPr marL="0" indent="0">
              <a:buNone/>
            </a:pPr>
            <a:endParaRPr lang="en-US" altLang="en-US" sz="1000" dirty="0"/>
          </a:p>
          <a:p>
            <a:r>
              <a:rPr lang="en-US" altLang="en-US" dirty="0"/>
              <a:t>Federal law requires that individuals receive certain information before renovating more than six square feet of painted surfaces in a room for interior projects or more than twenty square feet of painted surfaces for exterior projects or window replacement or demolition in housing, child care facilities and schools built before 1978. Always ask to see the contractor’s certification.</a:t>
            </a:r>
          </a:p>
          <a:p>
            <a:endParaRPr lang="en-US" altLang="en-US" dirty="0"/>
          </a:p>
        </p:txBody>
      </p:sp>
      <p:sp>
        <p:nvSpPr>
          <p:cNvPr id="10" name="Title 1"/>
          <p:cNvSpPr>
            <a:spLocks noGrp="1"/>
          </p:cNvSpPr>
          <p:nvPr>
            <p:ph type="title"/>
          </p:nvPr>
        </p:nvSpPr>
        <p:spPr>
          <a:xfrm>
            <a:off x="2438400" y="304800"/>
            <a:ext cx="6248400" cy="1143000"/>
          </a:xfrm>
        </p:spPr>
        <p:txBody>
          <a:bodyPr/>
          <a:lstStyle/>
          <a:p>
            <a:pPr algn="l"/>
            <a:r>
              <a:rPr lang="en-US" altLang="en-US" dirty="0">
                <a:solidFill>
                  <a:srgbClr val="0033CC"/>
                </a:solidFill>
              </a:rPr>
              <a:t>It’s the Law</a:t>
            </a:r>
            <a:endParaRPr lang="en-US" dirty="0">
              <a:solidFill>
                <a:srgbClr val="0033CC"/>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Tree>
    <p:extLst>
      <p:ext uri="{BB962C8B-B14F-4D97-AF65-F5344CB8AC3E}">
        <p14:creationId xmlns:p14="http://schemas.microsoft.com/office/powerpoint/2010/main" val="164118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10" name="Title 1"/>
          <p:cNvSpPr>
            <a:spLocks noGrp="1"/>
          </p:cNvSpPr>
          <p:nvPr>
            <p:ph type="title"/>
          </p:nvPr>
        </p:nvSpPr>
        <p:spPr>
          <a:xfrm>
            <a:off x="2438400" y="274638"/>
            <a:ext cx="6248400" cy="1143000"/>
          </a:xfrm>
        </p:spPr>
        <p:txBody>
          <a:bodyPr>
            <a:normAutofit/>
          </a:bodyPr>
          <a:lstStyle/>
          <a:p>
            <a:pPr algn="l"/>
            <a:r>
              <a:rPr lang="en-US" altLang="en-US" sz="3600" dirty="0">
                <a:solidFill>
                  <a:srgbClr val="0033CC"/>
                </a:solidFill>
              </a:rPr>
              <a:t>Lead In and Around the Home</a:t>
            </a:r>
            <a:endParaRPr lang="en-US" sz="3600" dirty="0">
              <a:solidFill>
                <a:srgbClr val="0033CC"/>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
        <p:nvSpPr>
          <p:cNvPr id="12" name="Content Placeholder 11"/>
          <p:cNvSpPr>
            <a:spLocks noGrp="1"/>
          </p:cNvSpPr>
          <p:nvPr>
            <p:ph idx="1"/>
          </p:nvPr>
        </p:nvSpPr>
        <p:spPr>
          <a:xfrm>
            <a:off x="457200" y="1600200"/>
            <a:ext cx="8229600" cy="4525963"/>
          </a:xfrm>
        </p:spPr>
        <p:txBody>
          <a:bodyPr>
            <a:normAutofit lnSpcReduction="10000"/>
          </a:bodyPr>
          <a:lstStyle/>
          <a:p>
            <a:r>
              <a:rPr lang="en-US" altLang="en-US" dirty="0" smtClean="0"/>
              <a:t>On homes built prior to 1978</a:t>
            </a:r>
          </a:p>
          <a:p>
            <a:r>
              <a:rPr lang="en-US" altLang="en-US" dirty="0" smtClean="0"/>
              <a:t>Windows</a:t>
            </a:r>
            <a:endParaRPr lang="en-US" altLang="en-US" dirty="0"/>
          </a:p>
          <a:p>
            <a:r>
              <a:rPr lang="en-US" altLang="en-US" dirty="0" smtClean="0"/>
              <a:t>Doors</a:t>
            </a:r>
          </a:p>
          <a:p>
            <a:r>
              <a:rPr lang="en-US" altLang="en-US" dirty="0" smtClean="0"/>
              <a:t>Porches</a:t>
            </a:r>
            <a:endParaRPr lang="en-US" altLang="en-US" dirty="0"/>
          </a:p>
          <a:p>
            <a:r>
              <a:rPr lang="en-US" altLang="en-US" dirty="0"/>
              <a:t>Walls</a:t>
            </a:r>
          </a:p>
          <a:p>
            <a:r>
              <a:rPr lang="en-US" altLang="en-US" dirty="0"/>
              <a:t>Exterior Trim</a:t>
            </a:r>
          </a:p>
          <a:p>
            <a:r>
              <a:rPr lang="en-US" altLang="en-US" dirty="0"/>
              <a:t>Garages/Sheds</a:t>
            </a:r>
          </a:p>
          <a:p>
            <a:r>
              <a:rPr lang="en-US" altLang="en-US" dirty="0"/>
              <a:t>Friction/Impact </a:t>
            </a:r>
            <a:r>
              <a:rPr lang="en-US" altLang="en-US" dirty="0" smtClean="0"/>
              <a:t>Surfaces</a:t>
            </a:r>
            <a:endParaRPr lang="en-US" alt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6" name="Content Placeholder 5"/>
          <p:cNvSpPr>
            <a:spLocks noGrp="1"/>
          </p:cNvSpPr>
          <p:nvPr>
            <p:ph idx="1"/>
          </p:nvPr>
        </p:nvSpPr>
        <p:spPr/>
        <p:txBody>
          <a:bodyPr>
            <a:normAutofit fontScale="92500" lnSpcReduction="20000"/>
          </a:bodyPr>
          <a:lstStyle/>
          <a:p>
            <a:pPr>
              <a:buNone/>
            </a:pPr>
            <a:r>
              <a:rPr lang="en-US" altLang="en-US" dirty="0"/>
              <a:t>Children with elevated lead levels in their bodies can suffer from:</a:t>
            </a:r>
          </a:p>
          <a:p>
            <a:r>
              <a:rPr lang="en-US" altLang="en-US" dirty="0"/>
              <a:t>Damage to the brain &amp; nervous </a:t>
            </a:r>
            <a:r>
              <a:rPr lang="en-US" altLang="en-US" dirty="0" smtClean="0"/>
              <a:t>system which results in lower IQ</a:t>
            </a:r>
            <a:endParaRPr lang="en-US" altLang="en-US" dirty="0"/>
          </a:p>
          <a:p>
            <a:r>
              <a:rPr lang="en-US" altLang="en-US" dirty="0" smtClean="0"/>
              <a:t>Affects a child’s ability to think, learn, or behave</a:t>
            </a:r>
          </a:p>
          <a:p>
            <a:r>
              <a:rPr lang="en-US" altLang="en-US" dirty="0" smtClean="0"/>
              <a:t>Slowed </a:t>
            </a:r>
            <a:r>
              <a:rPr lang="en-US" altLang="en-US" dirty="0"/>
              <a:t>growth</a:t>
            </a:r>
          </a:p>
          <a:p>
            <a:r>
              <a:rPr lang="en-US" altLang="en-US" dirty="0"/>
              <a:t>Hearing problems</a:t>
            </a:r>
          </a:p>
          <a:p>
            <a:r>
              <a:rPr lang="en-US" altLang="en-US" dirty="0"/>
              <a:t>Headaches</a:t>
            </a:r>
          </a:p>
          <a:p>
            <a:r>
              <a:rPr lang="en-US" altLang="en-US" dirty="0"/>
              <a:t>Children who appear healthy can have dangerous levels of lead in their bodies.</a:t>
            </a:r>
          </a:p>
          <a:p>
            <a:endParaRPr lang="en-US" dirty="0"/>
          </a:p>
        </p:txBody>
      </p:sp>
      <p:sp>
        <p:nvSpPr>
          <p:cNvPr id="8" name="Title 1"/>
          <p:cNvSpPr>
            <a:spLocks noGrp="1"/>
          </p:cNvSpPr>
          <p:nvPr>
            <p:ph type="title"/>
          </p:nvPr>
        </p:nvSpPr>
        <p:spPr>
          <a:xfrm>
            <a:off x="2438400" y="274638"/>
            <a:ext cx="6248400" cy="1143000"/>
          </a:xfrm>
        </p:spPr>
        <p:txBody>
          <a:bodyPr/>
          <a:lstStyle/>
          <a:p>
            <a:pPr algn="l"/>
            <a:r>
              <a:rPr lang="en-US" altLang="en-US" dirty="0" smtClean="0">
                <a:solidFill>
                  <a:srgbClr val="0033CC"/>
                </a:solidFill>
              </a:rPr>
              <a:t>Lead </a:t>
            </a:r>
            <a:r>
              <a:rPr lang="en-US" altLang="en-US" dirty="0">
                <a:solidFill>
                  <a:srgbClr val="0033CC"/>
                </a:solidFill>
              </a:rPr>
              <a:t>in the Body</a:t>
            </a:r>
            <a:endParaRPr lang="en-US" dirty="0">
              <a:solidFill>
                <a:srgbClr val="0033CC"/>
              </a:solidFill>
            </a:endParaRPr>
          </a:p>
        </p:txBody>
      </p:sp>
      <p:pic>
        <p:nvPicPr>
          <p:cNvPr id="9" name="Picture 8" descr="New Logo.BMP"/>
          <p:cNvPicPr>
            <a:picLocks noChangeAspect="1"/>
          </p:cNvPicPr>
          <p:nvPr/>
        </p:nvPicPr>
        <p:blipFill>
          <a:blip r:embed="rId3" cstate="print"/>
          <a:stretch>
            <a:fillRect/>
          </a:stretch>
        </p:blipFill>
        <p:spPr>
          <a:xfrm>
            <a:off x="990600" y="228600"/>
            <a:ext cx="1219200" cy="1219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5" name="Content Placeholder 4"/>
          <p:cNvSpPr>
            <a:spLocks noGrp="1"/>
          </p:cNvSpPr>
          <p:nvPr>
            <p:ph idx="1"/>
          </p:nvPr>
        </p:nvSpPr>
        <p:spPr/>
        <p:txBody>
          <a:bodyPr>
            <a:normAutofit fontScale="92500" lnSpcReduction="10000"/>
          </a:bodyPr>
          <a:lstStyle/>
          <a:p>
            <a:r>
              <a:rPr lang="en-US" altLang="en-US" sz="3400" dirty="0"/>
              <a:t>Lead is also harmful to adults. </a:t>
            </a:r>
            <a:endParaRPr lang="en-US" altLang="en-US" sz="3400" dirty="0" smtClean="0"/>
          </a:p>
          <a:p>
            <a:r>
              <a:rPr lang="en-US" altLang="en-US" sz="3400" dirty="0" smtClean="0"/>
              <a:t>Pregnant </a:t>
            </a:r>
            <a:r>
              <a:rPr lang="en-US" altLang="en-US" sz="3400" dirty="0"/>
              <a:t>women exposed to lead can transfer lead to their fetuses. </a:t>
            </a:r>
          </a:p>
          <a:p>
            <a:r>
              <a:rPr lang="en-US" altLang="en-US" sz="3400" dirty="0" smtClean="0"/>
              <a:t>Children </a:t>
            </a:r>
            <a:r>
              <a:rPr lang="en-US" altLang="en-US" sz="3400" dirty="0"/>
              <a:t>can swallow lead dust as they eat, play, and do other normal hand-to-mouth activities.</a:t>
            </a:r>
          </a:p>
          <a:p>
            <a:r>
              <a:rPr lang="en-US" altLang="en-US" sz="3400" dirty="0"/>
              <a:t>People </a:t>
            </a:r>
            <a:r>
              <a:rPr lang="en-US" altLang="en-US" sz="3400" dirty="0" smtClean="0"/>
              <a:t>consume lead in a variety of ways</a:t>
            </a:r>
            <a:endParaRPr lang="en-US" altLang="en-US" sz="3400" dirty="0"/>
          </a:p>
          <a:p>
            <a:r>
              <a:rPr lang="en-US" altLang="en-US" sz="3400" dirty="0"/>
              <a:t>A blood test is the only way to find out if you or a family member already has lead in their system. </a:t>
            </a:r>
          </a:p>
          <a:p>
            <a:endParaRPr lang="en-US" dirty="0"/>
          </a:p>
        </p:txBody>
      </p:sp>
      <p:sp>
        <p:nvSpPr>
          <p:cNvPr id="10" name="Title 1"/>
          <p:cNvSpPr>
            <a:spLocks noGrp="1"/>
          </p:cNvSpPr>
          <p:nvPr>
            <p:ph type="title"/>
          </p:nvPr>
        </p:nvSpPr>
        <p:spPr>
          <a:xfrm>
            <a:off x="2438400" y="274638"/>
            <a:ext cx="6248400" cy="1143000"/>
          </a:xfrm>
        </p:spPr>
        <p:txBody>
          <a:bodyPr/>
          <a:lstStyle/>
          <a:p>
            <a:pPr algn="l"/>
            <a:r>
              <a:rPr lang="en-US" altLang="en-US" dirty="0">
                <a:solidFill>
                  <a:srgbClr val="0033CC"/>
                </a:solidFill>
              </a:rPr>
              <a:t>Effects continued…</a:t>
            </a:r>
            <a:endParaRPr lang="en-US" dirty="0">
              <a:solidFill>
                <a:srgbClr val="0033CC"/>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5" name="Text Placeholder 4"/>
          <p:cNvSpPr>
            <a:spLocks noGrp="1"/>
          </p:cNvSpPr>
          <p:nvPr>
            <p:ph idx="1"/>
          </p:nvPr>
        </p:nvSpPr>
        <p:spPr/>
        <p:txBody>
          <a:bodyPr>
            <a:normAutofit fontScale="92500" lnSpcReduction="10000"/>
          </a:bodyPr>
          <a:lstStyle/>
          <a:p>
            <a:r>
              <a:rPr lang="en-US" altLang="en-US" sz="3600" dirty="0" smtClean="0"/>
              <a:t>Lead-based </a:t>
            </a:r>
            <a:r>
              <a:rPr lang="en-US" altLang="en-US" sz="3600" dirty="0"/>
              <a:t>paint was used in more than 38 million homes until it was banned for residential use in 1978.</a:t>
            </a:r>
          </a:p>
          <a:p>
            <a:r>
              <a:rPr lang="en-US" altLang="en-US" sz="3600" dirty="0"/>
              <a:t>Projects that disturb painted surfaces can create dust and endanger you and your family. </a:t>
            </a:r>
            <a:endParaRPr lang="en-US" altLang="en-US" sz="3600" dirty="0" smtClean="0"/>
          </a:p>
          <a:p>
            <a:r>
              <a:rPr lang="en-US" sz="3600" dirty="0"/>
              <a:t>Illinois law requires health provider to obtain a blood lead test or to apply a targeted blood lead testing approach.</a:t>
            </a:r>
          </a:p>
          <a:p>
            <a:endParaRPr lang="en-US" altLang="en-US" sz="3600" dirty="0"/>
          </a:p>
          <a:p>
            <a:endParaRPr lang="en-US" sz="3600" b="0" dirty="0"/>
          </a:p>
        </p:txBody>
      </p:sp>
      <p:sp>
        <p:nvSpPr>
          <p:cNvPr id="13" name="Title 1"/>
          <p:cNvSpPr>
            <a:spLocks noGrp="1"/>
          </p:cNvSpPr>
          <p:nvPr>
            <p:ph type="title"/>
          </p:nvPr>
        </p:nvSpPr>
        <p:spPr>
          <a:xfrm>
            <a:off x="2438400" y="274638"/>
            <a:ext cx="6248400" cy="1143000"/>
          </a:xfrm>
        </p:spPr>
        <p:txBody>
          <a:bodyPr>
            <a:normAutofit fontScale="90000"/>
          </a:bodyPr>
          <a:lstStyle/>
          <a:p>
            <a:pPr algn="l"/>
            <a:r>
              <a:rPr lang="en-US" altLang="en-US" dirty="0">
                <a:solidFill>
                  <a:srgbClr val="0033CC"/>
                </a:solidFill>
              </a:rPr>
              <a:t>Facts </a:t>
            </a:r>
            <a:r>
              <a:rPr lang="en-US" altLang="en-US" dirty="0" smtClean="0">
                <a:solidFill>
                  <a:srgbClr val="0033CC"/>
                </a:solidFill>
              </a:rPr>
              <a:t>About Lead-Based Paint</a:t>
            </a:r>
            <a:endParaRPr lang="en-US" dirty="0">
              <a:solidFill>
                <a:srgbClr val="0033CC"/>
              </a:solidFill>
            </a:endParaRPr>
          </a:p>
        </p:txBody>
      </p:sp>
      <p:pic>
        <p:nvPicPr>
          <p:cNvPr id="14" name="Picture 13" descr="New Logo.BMP"/>
          <p:cNvPicPr>
            <a:picLocks noChangeAspect="1"/>
          </p:cNvPicPr>
          <p:nvPr/>
        </p:nvPicPr>
        <p:blipFill>
          <a:blip r:embed="rId3" cstate="print"/>
          <a:stretch>
            <a:fillRect/>
          </a:stretch>
        </p:blipFill>
        <p:spPr>
          <a:xfrm>
            <a:off x="990600" y="228600"/>
            <a:ext cx="1219200" cy="1219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2309018" y="1600200"/>
            <a:ext cx="4525963" cy="4525963"/>
          </a:xfrm>
          <a:prstGeom prst="rect">
            <a:avLst/>
          </a:prstGeom>
        </p:spPr>
      </p:pic>
      <p:sp>
        <p:nvSpPr>
          <p:cNvPr id="5" name="Content Placeholder 4"/>
          <p:cNvSpPr>
            <a:spLocks noGrp="1"/>
          </p:cNvSpPr>
          <p:nvPr>
            <p:ph idx="1"/>
          </p:nvPr>
        </p:nvSpPr>
        <p:spPr/>
        <p:txBody>
          <a:bodyPr>
            <a:normAutofit/>
          </a:bodyPr>
          <a:lstStyle/>
          <a:p>
            <a:pPr lvl="1">
              <a:buSzPct val="75000"/>
              <a:buFont typeface="Arial" panose="020B0604020202020204" pitchFamily="34" charset="0"/>
              <a:buChar char="•"/>
            </a:pPr>
            <a:r>
              <a:rPr lang="en-US" altLang="en-US" dirty="0"/>
              <a:t>Units built prior to 1978.</a:t>
            </a:r>
          </a:p>
          <a:p>
            <a:pPr lvl="1">
              <a:buSzPct val="75000"/>
              <a:buFont typeface="Arial" panose="020B0604020202020204" pitchFamily="34" charset="0"/>
              <a:buChar char="•"/>
            </a:pPr>
            <a:r>
              <a:rPr lang="en-US" altLang="en-US" dirty="0"/>
              <a:t>Must have a child under 6</a:t>
            </a:r>
            <a:r>
              <a:rPr lang="en-US" altLang="en-US" dirty="0" smtClean="0"/>
              <a:t> </a:t>
            </a:r>
            <a:r>
              <a:rPr lang="en-US" altLang="en-US" dirty="0"/>
              <a:t>years old residing in the home or visiting the home at least 30 hours in a calendar year; or a pregnant woman living in the home.</a:t>
            </a:r>
          </a:p>
          <a:p>
            <a:pPr lvl="1">
              <a:buSzPct val="75000"/>
              <a:buFont typeface="Arial" panose="020B0604020202020204" pitchFamily="34" charset="0"/>
              <a:buChar char="•"/>
            </a:pPr>
            <a:r>
              <a:rPr lang="en-US" altLang="en-US" dirty="0"/>
              <a:t>Landlords contribute 10% of lead hazard control work unless they are within the income guidelines.</a:t>
            </a:r>
          </a:p>
          <a:p>
            <a:pPr lvl="1">
              <a:buSzPct val="75000"/>
              <a:buFont typeface="Arial" panose="020B0604020202020204" pitchFamily="34" charset="0"/>
              <a:buChar char="•"/>
            </a:pPr>
            <a:r>
              <a:rPr lang="en-US" altLang="en-US" dirty="0"/>
              <a:t>Occupants must meet income guidelines.</a:t>
            </a:r>
          </a:p>
          <a:p>
            <a:pPr lvl="1"/>
            <a:endParaRPr lang="en-US" altLang="en-US" sz="2400" dirty="0" smtClean="0"/>
          </a:p>
          <a:p>
            <a:endParaRPr lang="en-US" dirty="0"/>
          </a:p>
        </p:txBody>
      </p:sp>
      <p:sp>
        <p:nvSpPr>
          <p:cNvPr id="10" name="Title 1"/>
          <p:cNvSpPr>
            <a:spLocks noGrp="1"/>
          </p:cNvSpPr>
          <p:nvPr>
            <p:ph type="title"/>
          </p:nvPr>
        </p:nvSpPr>
        <p:spPr>
          <a:xfrm>
            <a:off x="2438400" y="274638"/>
            <a:ext cx="6248400" cy="1143000"/>
          </a:xfrm>
        </p:spPr>
        <p:txBody>
          <a:bodyPr>
            <a:normAutofit/>
          </a:bodyPr>
          <a:lstStyle/>
          <a:p>
            <a:pPr algn="l"/>
            <a:r>
              <a:rPr lang="en-US" altLang="en-US" sz="3100" dirty="0">
                <a:solidFill>
                  <a:srgbClr val="0033CC"/>
                </a:solidFill>
              </a:rPr>
              <a:t>Eligibility Requirements for </a:t>
            </a:r>
            <a:r>
              <a:rPr lang="en-US" altLang="en-US" sz="3100" dirty="0" smtClean="0">
                <a:solidFill>
                  <a:srgbClr val="0033CC"/>
                </a:solidFill>
              </a:rPr>
              <a:t/>
            </a:r>
            <a:br>
              <a:rPr lang="en-US" altLang="en-US" sz="3100" dirty="0" smtClean="0">
                <a:solidFill>
                  <a:srgbClr val="0033CC"/>
                </a:solidFill>
              </a:rPr>
            </a:br>
            <a:r>
              <a:rPr lang="en-US" altLang="en-US" sz="3100" dirty="0" smtClean="0">
                <a:solidFill>
                  <a:srgbClr val="0033CC"/>
                </a:solidFill>
              </a:rPr>
              <a:t>Madison </a:t>
            </a:r>
            <a:r>
              <a:rPr lang="en-US" altLang="en-US" sz="3100" dirty="0">
                <a:solidFill>
                  <a:srgbClr val="0033CC"/>
                </a:solidFill>
              </a:rPr>
              <a:t>County’s Lead </a:t>
            </a:r>
            <a:r>
              <a:rPr lang="en-US" altLang="en-US" sz="3100" dirty="0" smtClean="0">
                <a:solidFill>
                  <a:srgbClr val="0033CC"/>
                </a:solidFill>
              </a:rPr>
              <a:t>Program</a:t>
            </a:r>
            <a:endParaRPr lang="en-US" sz="3100" dirty="0">
              <a:solidFill>
                <a:schemeClr val="accent5">
                  <a:lumMod val="75000"/>
                </a:schemeClr>
              </a:solidFill>
            </a:endParaRPr>
          </a:p>
        </p:txBody>
      </p:sp>
      <p:pic>
        <p:nvPicPr>
          <p:cNvPr id="11" name="Picture 10" descr="New Logo.BMP"/>
          <p:cNvPicPr>
            <a:picLocks noChangeAspect="1"/>
          </p:cNvPicPr>
          <p:nvPr/>
        </p:nvPicPr>
        <p:blipFill>
          <a:blip r:embed="rId3" cstate="print"/>
          <a:stretch>
            <a:fillRect/>
          </a:stretch>
        </p:blipFill>
        <p:spPr>
          <a:xfrm>
            <a:off x="990600" y="228600"/>
            <a:ext cx="1219200" cy="1219200"/>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New Black  White logo.jpg"/>
          <p:cNvPicPr>
            <a:picLocks noChangeAspect="1"/>
          </p:cNvPicPr>
          <p:nvPr/>
        </p:nvPicPr>
        <p:blipFill>
          <a:blip r:embed="rId2" cstate="print">
            <a:clrChange>
              <a:clrFrom>
                <a:srgbClr val="FFFFFF"/>
              </a:clrFrom>
              <a:clrTo>
                <a:srgbClr val="FFFFFF">
                  <a:alpha val="0"/>
                </a:srgbClr>
              </a:clrTo>
            </a:clrChange>
            <a:lum bright="77000" contrast="-68000"/>
          </a:blip>
          <a:stretch>
            <a:fillRect/>
          </a:stretch>
        </p:blipFill>
        <p:spPr>
          <a:xfrm>
            <a:off x="3657600" y="1752600"/>
            <a:ext cx="4525963" cy="4525963"/>
          </a:xfrm>
          <a:prstGeom prst="rect">
            <a:avLst/>
          </a:prstGeom>
        </p:spPr>
      </p:pic>
      <p:sp>
        <p:nvSpPr>
          <p:cNvPr id="5" name="Content Placeholder 4"/>
          <p:cNvSpPr>
            <a:spLocks noGrp="1"/>
          </p:cNvSpPr>
          <p:nvPr>
            <p:ph idx="1"/>
          </p:nvPr>
        </p:nvSpPr>
        <p:spPr/>
        <p:txBody>
          <a:bodyPr>
            <a:normAutofit/>
          </a:bodyPr>
          <a:lstStyle/>
          <a:p>
            <a:pPr marL="0" indent="0" fontAlgn="base">
              <a:buNone/>
            </a:pPr>
            <a:r>
              <a:rPr lang="en-US" dirty="0"/>
              <a:t>Household </a:t>
            </a:r>
            <a:r>
              <a:rPr lang="en-US" dirty="0" smtClean="0"/>
              <a:t>Size      Gross </a:t>
            </a:r>
            <a:r>
              <a:rPr lang="en-US" dirty="0"/>
              <a:t>Annual Income</a:t>
            </a:r>
          </a:p>
          <a:p>
            <a:pPr lvl="1" fontAlgn="base">
              <a:buFont typeface="Arial" panose="020B0604020202020204" pitchFamily="34" charset="0"/>
              <a:buChar char="•"/>
            </a:pPr>
            <a:r>
              <a:rPr lang="en-US" dirty="0" smtClean="0"/>
              <a:t>1			$39,400</a:t>
            </a:r>
            <a:endParaRPr lang="en-US" dirty="0"/>
          </a:p>
          <a:p>
            <a:pPr lvl="1" fontAlgn="base">
              <a:buFont typeface="Arial" panose="020B0604020202020204" pitchFamily="34" charset="0"/>
              <a:buChar char="•"/>
            </a:pPr>
            <a:r>
              <a:rPr lang="en-US" dirty="0" smtClean="0"/>
              <a:t>2			$45,000</a:t>
            </a:r>
            <a:endParaRPr lang="en-US" dirty="0"/>
          </a:p>
          <a:p>
            <a:pPr lvl="1" fontAlgn="base">
              <a:buFont typeface="Arial" panose="020B0604020202020204" pitchFamily="34" charset="0"/>
              <a:buChar char="•"/>
            </a:pPr>
            <a:r>
              <a:rPr lang="en-US" dirty="0" smtClean="0"/>
              <a:t>3			$50,650</a:t>
            </a:r>
            <a:endParaRPr lang="en-US" dirty="0"/>
          </a:p>
          <a:p>
            <a:pPr lvl="1" fontAlgn="base">
              <a:buFont typeface="Arial" panose="020B0604020202020204" pitchFamily="34" charset="0"/>
              <a:buChar char="•"/>
            </a:pPr>
            <a:r>
              <a:rPr lang="en-US" dirty="0" smtClean="0"/>
              <a:t>4			$56,250</a:t>
            </a:r>
            <a:endParaRPr lang="en-US" dirty="0"/>
          </a:p>
          <a:p>
            <a:pPr lvl="1" fontAlgn="base">
              <a:buFont typeface="Arial" panose="020B0604020202020204" pitchFamily="34" charset="0"/>
              <a:buChar char="•"/>
            </a:pPr>
            <a:r>
              <a:rPr lang="en-US" dirty="0" smtClean="0"/>
              <a:t>5			$60,750</a:t>
            </a:r>
            <a:endParaRPr lang="en-US" dirty="0"/>
          </a:p>
          <a:p>
            <a:pPr lvl="1" fontAlgn="base">
              <a:buFont typeface="Arial" panose="020B0604020202020204" pitchFamily="34" charset="0"/>
              <a:buChar char="•"/>
            </a:pPr>
            <a:r>
              <a:rPr lang="en-US" dirty="0" smtClean="0"/>
              <a:t>6			$65,250</a:t>
            </a:r>
            <a:endParaRPr lang="en-US" dirty="0"/>
          </a:p>
          <a:p>
            <a:pPr lvl="1" fontAlgn="base">
              <a:buFont typeface="Arial" panose="020B0604020202020204" pitchFamily="34" charset="0"/>
              <a:buChar char="•"/>
            </a:pPr>
            <a:r>
              <a:rPr lang="en-US" dirty="0" smtClean="0"/>
              <a:t>7			$69,750</a:t>
            </a:r>
            <a:endParaRPr lang="en-US" dirty="0"/>
          </a:p>
          <a:p>
            <a:endParaRPr lang="en-US" dirty="0"/>
          </a:p>
        </p:txBody>
      </p:sp>
      <p:sp>
        <p:nvSpPr>
          <p:cNvPr id="7" name="Title 1"/>
          <p:cNvSpPr>
            <a:spLocks noGrp="1"/>
          </p:cNvSpPr>
          <p:nvPr>
            <p:ph type="title"/>
          </p:nvPr>
        </p:nvSpPr>
        <p:spPr>
          <a:xfrm>
            <a:off x="2438400" y="274638"/>
            <a:ext cx="6248400" cy="1143000"/>
          </a:xfrm>
        </p:spPr>
        <p:txBody>
          <a:bodyPr>
            <a:normAutofit/>
          </a:bodyPr>
          <a:lstStyle/>
          <a:p>
            <a:pPr algn="l"/>
            <a:r>
              <a:rPr lang="en-US" altLang="en-US" sz="3200" dirty="0">
                <a:solidFill>
                  <a:srgbClr val="0033CC"/>
                </a:solidFill>
              </a:rPr>
              <a:t>Income Guidelines at or below 80% of the area median income level:</a:t>
            </a:r>
            <a:endParaRPr lang="en-US" sz="3200" dirty="0">
              <a:solidFill>
                <a:srgbClr val="0033CC"/>
              </a:solidFill>
            </a:endParaRPr>
          </a:p>
        </p:txBody>
      </p:sp>
      <p:pic>
        <p:nvPicPr>
          <p:cNvPr id="10" name="Picture 9" descr="New Logo.BMP"/>
          <p:cNvPicPr>
            <a:picLocks noChangeAspect="1"/>
          </p:cNvPicPr>
          <p:nvPr/>
        </p:nvPicPr>
        <p:blipFill>
          <a:blip r:embed="rId3" cstate="print"/>
          <a:stretch>
            <a:fillRect/>
          </a:stretch>
        </p:blipFill>
        <p:spPr>
          <a:xfrm>
            <a:off x="990600" y="228600"/>
            <a:ext cx="1219200" cy="12192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717</Words>
  <Application>Microsoft Office PowerPoint</Application>
  <PresentationFormat>On-screen Show (4:3)</PresentationFormat>
  <Paragraphs>136</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think-cell Slide</vt:lpstr>
      <vt:lpstr>Lead-Based Paint Hazard Control</vt:lpstr>
      <vt:lpstr>NATIONAL LEAD POISONING PREVENTION WEEK </vt:lpstr>
      <vt:lpstr>Sources of Lead</vt:lpstr>
      <vt:lpstr>Lead In and Around the Home</vt:lpstr>
      <vt:lpstr>Lead in the Body</vt:lpstr>
      <vt:lpstr>Effects continued…</vt:lpstr>
      <vt:lpstr>Facts About Lead-Based Paint</vt:lpstr>
      <vt:lpstr>Eligibility Requirements for  Madison County’s Lead Program</vt:lpstr>
      <vt:lpstr>Income Guidelines at or below 80% of the area median income level:</vt:lpstr>
      <vt:lpstr>Landlord Requirements </vt:lpstr>
      <vt:lpstr>Program Process</vt:lpstr>
      <vt:lpstr>Program Process continued…</vt:lpstr>
      <vt:lpstr>Typical Lead Hazard Control Activities:</vt:lpstr>
      <vt:lpstr>EPA Requires</vt:lpstr>
      <vt:lpstr>For More Information on these rules:</vt:lpstr>
      <vt:lpstr>Windows</vt:lpstr>
      <vt:lpstr>Lead-Based Paint Containment</vt:lpstr>
      <vt:lpstr>            Typical Window Exterior Trough    </vt:lpstr>
      <vt:lpstr>Before Lead-Based Paint Remediation</vt:lpstr>
      <vt:lpstr>After Lead-Based Paint Remediation</vt:lpstr>
      <vt:lpstr>Basement</vt:lpstr>
      <vt:lpstr>Basement Window</vt:lpstr>
      <vt:lpstr>Floor</vt:lpstr>
      <vt:lpstr>WINDOW</vt:lpstr>
      <vt:lpstr>SIDING</vt:lpstr>
      <vt:lpstr>DOOR</vt:lpstr>
      <vt:lpstr>HISTORICAL HOUSE</vt:lpstr>
      <vt:lpstr>PowerPoint Presentation</vt:lpstr>
      <vt:lpstr>Questions???</vt:lpstr>
      <vt:lpstr>CONTACT</vt:lpstr>
      <vt:lpstr>It’s the Law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Madison County’s Local Government Agenda</dc:title>
  <dc:creator>lmmersinger</dc:creator>
  <cp:lastModifiedBy>train</cp:lastModifiedBy>
  <cp:revision>73</cp:revision>
  <cp:lastPrinted>2015-02-26T20:14:19Z</cp:lastPrinted>
  <dcterms:created xsi:type="dcterms:W3CDTF">2014-10-02T20:49:09Z</dcterms:created>
  <dcterms:modified xsi:type="dcterms:W3CDTF">2015-10-23T15:12:34Z</dcterms:modified>
</cp:coreProperties>
</file>